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7"/>
  </p:notesMasterIdLst>
  <p:handoutMasterIdLst>
    <p:handoutMasterId r:id="rId38"/>
  </p:handoutMasterIdLst>
  <p:sldIdLst>
    <p:sldId id="256" r:id="rId2"/>
    <p:sldId id="356" r:id="rId3"/>
    <p:sldId id="322" r:id="rId4"/>
    <p:sldId id="323" r:id="rId5"/>
    <p:sldId id="324" r:id="rId6"/>
    <p:sldId id="325" r:id="rId7"/>
    <p:sldId id="326" r:id="rId8"/>
    <p:sldId id="327" r:id="rId9"/>
    <p:sldId id="328" r:id="rId10"/>
    <p:sldId id="329"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343" r:id="rId25"/>
    <p:sldId id="344" r:id="rId26"/>
    <p:sldId id="345" r:id="rId27"/>
    <p:sldId id="346" r:id="rId28"/>
    <p:sldId id="347" r:id="rId29"/>
    <p:sldId id="348" r:id="rId30"/>
    <p:sldId id="349" r:id="rId31"/>
    <p:sldId id="350" r:id="rId32"/>
    <p:sldId id="351" r:id="rId33"/>
    <p:sldId id="352" r:id="rId34"/>
    <p:sldId id="353" r:id="rId35"/>
    <p:sldId id="355"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4694" autoAdjust="0"/>
  </p:normalViewPr>
  <p:slideViewPr>
    <p:cSldViewPr snapToGrid="0" snapToObjects="1">
      <p:cViewPr varScale="1">
        <p:scale>
          <a:sx n="107" d="100"/>
          <a:sy n="107" d="100"/>
        </p:scale>
        <p:origin x="129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DA8785-C1F1-B948-8EC4-8BD1F68E87B9}" type="datetimeFigureOut">
              <a:rPr lang="en-US" smtClean="0"/>
              <a:t>5/7/21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24BC3C-AD9F-BF40-BE8E-593FF988EA2D}" type="slidenum">
              <a:rPr lang="en-US" smtClean="0"/>
              <a:t>‹#›</a:t>
            </a:fld>
            <a:endParaRPr lang="en-US"/>
          </a:p>
        </p:txBody>
      </p:sp>
    </p:spTree>
    <p:extLst>
      <p:ext uri="{BB962C8B-B14F-4D97-AF65-F5344CB8AC3E}">
        <p14:creationId xmlns:p14="http://schemas.microsoft.com/office/powerpoint/2010/main" val="4020512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382956-754C-C941-BE8F-222E4732627C}" type="datetimeFigureOut">
              <a:rPr lang="en-US" smtClean="0"/>
              <a:t>5/7/21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1FA58D-1E49-1A40-B556-F8826D159E39}" type="slidenum">
              <a:rPr lang="en-US" smtClean="0"/>
              <a:t>‹#›</a:t>
            </a:fld>
            <a:endParaRPr lang="en-US"/>
          </a:p>
        </p:txBody>
      </p:sp>
    </p:spTree>
    <p:extLst>
      <p:ext uri="{BB962C8B-B14F-4D97-AF65-F5344CB8AC3E}">
        <p14:creationId xmlns:p14="http://schemas.microsoft.com/office/powerpoint/2010/main" val="317331213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1FA58D-1E49-1A40-B556-F8826D159E39}" type="slidenum">
              <a:rPr lang="en-US" smtClean="0"/>
              <a:t>1</a:t>
            </a:fld>
            <a:endParaRPr lang="en-US"/>
          </a:p>
        </p:txBody>
      </p:sp>
    </p:spTree>
    <p:extLst>
      <p:ext uri="{BB962C8B-B14F-4D97-AF65-F5344CB8AC3E}">
        <p14:creationId xmlns:p14="http://schemas.microsoft.com/office/powerpoint/2010/main" val="2155607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1FA58D-1E49-1A40-B556-F8826D159E39}" type="slidenum">
              <a:rPr lang="en-US" smtClean="0"/>
              <a:t>17</a:t>
            </a:fld>
            <a:endParaRPr lang="en-US"/>
          </a:p>
        </p:txBody>
      </p:sp>
    </p:spTree>
    <p:extLst>
      <p:ext uri="{BB962C8B-B14F-4D97-AF65-F5344CB8AC3E}">
        <p14:creationId xmlns:p14="http://schemas.microsoft.com/office/powerpoint/2010/main" val="1526103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1FA58D-1E49-1A40-B556-F8826D159E39}" type="slidenum">
              <a:rPr lang="en-US" smtClean="0"/>
              <a:t>18</a:t>
            </a:fld>
            <a:endParaRPr lang="en-US"/>
          </a:p>
        </p:txBody>
      </p:sp>
    </p:spTree>
    <p:extLst>
      <p:ext uri="{BB962C8B-B14F-4D97-AF65-F5344CB8AC3E}">
        <p14:creationId xmlns:p14="http://schemas.microsoft.com/office/powerpoint/2010/main" val="1526103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sz="1400" dirty="0"/>
          </a:p>
        </p:txBody>
      </p:sp>
      <p:sp>
        <p:nvSpPr>
          <p:cNvPr id="4" name="Slide Number Placeholder 3"/>
          <p:cNvSpPr>
            <a:spLocks noGrp="1"/>
          </p:cNvSpPr>
          <p:nvPr>
            <p:ph type="sldNum" sz="quarter" idx="10"/>
          </p:nvPr>
        </p:nvSpPr>
        <p:spPr/>
        <p:txBody>
          <a:bodyPr/>
          <a:lstStyle/>
          <a:p>
            <a:fld id="{141FA58D-1E49-1A40-B556-F8826D159E39}" type="slidenum">
              <a:rPr lang="en-US" smtClean="0"/>
              <a:t>19</a:t>
            </a:fld>
            <a:endParaRPr lang="en-US"/>
          </a:p>
        </p:txBody>
      </p:sp>
    </p:spTree>
    <p:extLst>
      <p:ext uri="{BB962C8B-B14F-4D97-AF65-F5344CB8AC3E}">
        <p14:creationId xmlns:p14="http://schemas.microsoft.com/office/powerpoint/2010/main" val="1526103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1FA58D-1E49-1A40-B556-F8826D159E39}" type="slidenum">
              <a:rPr lang="en-US" smtClean="0"/>
              <a:t>20</a:t>
            </a:fld>
            <a:endParaRPr lang="en-US"/>
          </a:p>
        </p:txBody>
      </p:sp>
    </p:spTree>
    <p:extLst>
      <p:ext uri="{BB962C8B-B14F-4D97-AF65-F5344CB8AC3E}">
        <p14:creationId xmlns:p14="http://schemas.microsoft.com/office/powerpoint/2010/main" val="1526103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At the very base of the section (0m) this influences how </a:t>
            </a:r>
            <a:r>
              <a:rPr lang="en-US" sz="1200" dirty="0" err="1"/>
              <a:t>Matlab</a:t>
            </a:r>
            <a:r>
              <a:rPr lang="en-US" sz="1200" dirty="0"/>
              <a:t> reproduces the graphic log used to QC the section. </a:t>
            </a:r>
          </a:p>
          <a:p>
            <a:pPr algn="just"/>
            <a:r>
              <a:rPr lang="en-US" sz="1200" dirty="0"/>
              <a:t>At the top of all shale beds</a:t>
            </a:r>
          </a:p>
          <a:p>
            <a:pPr algn="just"/>
            <a:r>
              <a:rPr lang="en-US" sz="1200" dirty="0"/>
              <a:t>At the top of all sand beds – if sand beds are amalgamated just put at point on the amalgamation surface. </a:t>
            </a:r>
          </a:p>
          <a:p>
            <a:endParaRPr lang="en-US" dirty="0"/>
          </a:p>
        </p:txBody>
      </p:sp>
      <p:sp>
        <p:nvSpPr>
          <p:cNvPr id="4" name="Slide Number Placeholder 3"/>
          <p:cNvSpPr>
            <a:spLocks noGrp="1"/>
          </p:cNvSpPr>
          <p:nvPr>
            <p:ph type="sldNum" sz="quarter" idx="10"/>
          </p:nvPr>
        </p:nvSpPr>
        <p:spPr/>
        <p:txBody>
          <a:bodyPr/>
          <a:lstStyle/>
          <a:p>
            <a:fld id="{141FA58D-1E49-1A40-B556-F8826D159E39}" type="slidenum">
              <a:rPr lang="en-US" smtClean="0"/>
              <a:t>21</a:t>
            </a:fld>
            <a:endParaRPr lang="en-US"/>
          </a:p>
        </p:txBody>
      </p:sp>
    </p:spTree>
    <p:extLst>
      <p:ext uri="{BB962C8B-B14F-4D97-AF65-F5344CB8AC3E}">
        <p14:creationId xmlns:p14="http://schemas.microsoft.com/office/powerpoint/2010/main" val="1526103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t>At the very base of the section (0m) this influences how </a:t>
            </a:r>
            <a:r>
              <a:rPr lang="en-US" sz="1200" dirty="0" err="1"/>
              <a:t>Matlab</a:t>
            </a:r>
            <a:r>
              <a:rPr lang="en-US" sz="1200" dirty="0"/>
              <a:t> reproduces the graphic log used to QC the section. </a:t>
            </a:r>
          </a:p>
          <a:p>
            <a:pPr algn="just"/>
            <a:r>
              <a:rPr lang="en-US" sz="1200" dirty="0"/>
              <a:t>At the top of all shale beds</a:t>
            </a:r>
          </a:p>
          <a:p>
            <a:pPr algn="just"/>
            <a:r>
              <a:rPr lang="en-US" sz="1200" dirty="0"/>
              <a:t>At the top of all sand beds – if sand beds are amalgamated just put at point on the amalgamation surface. </a:t>
            </a:r>
          </a:p>
          <a:p>
            <a:endParaRPr lang="en-US" dirty="0"/>
          </a:p>
        </p:txBody>
      </p:sp>
      <p:sp>
        <p:nvSpPr>
          <p:cNvPr id="4" name="Slide Number Placeholder 3"/>
          <p:cNvSpPr>
            <a:spLocks noGrp="1"/>
          </p:cNvSpPr>
          <p:nvPr>
            <p:ph type="sldNum" sz="quarter" idx="10"/>
          </p:nvPr>
        </p:nvSpPr>
        <p:spPr/>
        <p:txBody>
          <a:bodyPr/>
          <a:lstStyle/>
          <a:p>
            <a:fld id="{141FA58D-1E49-1A40-B556-F8826D159E39}" type="slidenum">
              <a:rPr lang="en-US" smtClean="0"/>
              <a:t>28</a:t>
            </a:fld>
            <a:endParaRPr lang="en-US"/>
          </a:p>
        </p:txBody>
      </p:sp>
    </p:spTree>
    <p:extLst>
      <p:ext uri="{BB962C8B-B14F-4D97-AF65-F5344CB8AC3E}">
        <p14:creationId xmlns:p14="http://schemas.microsoft.com/office/powerpoint/2010/main" val="1526103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p>
        </p:txBody>
      </p:sp>
      <p:sp>
        <p:nvSpPr>
          <p:cNvPr id="4" name="Slide Number Placeholder 3"/>
          <p:cNvSpPr>
            <a:spLocks noGrp="1"/>
          </p:cNvSpPr>
          <p:nvPr>
            <p:ph type="sldNum" sz="quarter" idx="10"/>
          </p:nvPr>
        </p:nvSpPr>
        <p:spPr/>
        <p:txBody>
          <a:bodyPr/>
          <a:lstStyle/>
          <a:p>
            <a:fld id="{141FA58D-1E49-1A40-B556-F8826D159E39}" type="slidenum">
              <a:rPr lang="en-US" smtClean="0"/>
              <a:t>29</a:t>
            </a:fld>
            <a:endParaRPr lang="en-US"/>
          </a:p>
        </p:txBody>
      </p:sp>
    </p:spTree>
    <p:extLst>
      <p:ext uri="{BB962C8B-B14F-4D97-AF65-F5344CB8AC3E}">
        <p14:creationId xmlns:p14="http://schemas.microsoft.com/office/powerpoint/2010/main" val="1526103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p>
        </p:txBody>
      </p:sp>
      <p:sp>
        <p:nvSpPr>
          <p:cNvPr id="4" name="Slide Number Placeholder 3"/>
          <p:cNvSpPr>
            <a:spLocks noGrp="1"/>
          </p:cNvSpPr>
          <p:nvPr>
            <p:ph type="sldNum" sz="quarter" idx="10"/>
          </p:nvPr>
        </p:nvSpPr>
        <p:spPr/>
        <p:txBody>
          <a:bodyPr/>
          <a:lstStyle/>
          <a:p>
            <a:fld id="{141FA58D-1E49-1A40-B556-F8826D159E39}" type="slidenum">
              <a:rPr lang="en-US" smtClean="0"/>
              <a:t>30</a:t>
            </a:fld>
            <a:endParaRPr lang="en-US"/>
          </a:p>
        </p:txBody>
      </p:sp>
    </p:spTree>
    <p:extLst>
      <p:ext uri="{BB962C8B-B14F-4D97-AF65-F5344CB8AC3E}">
        <p14:creationId xmlns:p14="http://schemas.microsoft.com/office/powerpoint/2010/main" val="1526103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999788-795E-434F-AFC9-8D859EE410AC}" type="datetime1">
              <a:rPr lang="en-CA"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54985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8AE155-2B8A-C545-8C49-2ED26FF35A96}" type="datetime1">
              <a:rPr lang="en-CA"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022964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0B0521-6329-014B-95E5-5315707E0F43}" type="datetime1">
              <a:rPr lang="en-CA"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4560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3A9799-78F9-DF4F-9954-B88CF12A1DA9}" type="datetime1">
              <a:rPr lang="en-CA"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551300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DAD222-B673-6847-BE85-A5CF50BFF34E}" type="datetime1">
              <a:rPr lang="en-CA" smtClean="0"/>
              <a:t>2021-05-07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089597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5E9365-69F6-3C4C-ACBA-DB8A9FD387AB}" type="datetime1">
              <a:rPr lang="en-CA" smtClean="0"/>
              <a:t>2021-05-07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676653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91BE01-4142-4B4C-B18F-C5D47F45FF59}" type="datetime1">
              <a:rPr lang="en-CA" smtClean="0"/>
              <a:t>2021-05-07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248997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C0607D-57F6-0447-B29A-ED52B8A2716E}" type="datetime1">
              <a:rPr lang="en-CA" smtClean="0"/>
              <a:t>2021-05-07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03446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8E9A1-5808-A646-8D9E-74E761D09361}" type="datetime1">
              <a:rPr lang="en-CA" smtClean="0"/>
              <a:t>2021-05-07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88068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75D91A-A560-C547-BFF5-7E001E9D6E5C}" type="datetime1">
              <a:rPr lang="en-CA" smtClean="0"/>
              <a:t>2021-05-07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986800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F172B3-A8F8-6345-A802-8847121C28FD}" type="datetime1">
              <a:rPr lang="en-CA" smtClean="0"/>
              <a:t>2021-05-07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588041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3A044C-E9B8-574E-BD32-AC2CBE7D479F}" type="datetime1">
              <a:rPr lang="en-CA" smtClean="0"/>
              <a:t>2021-05-07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7D7A59-36E2-48B9-B146-C1E59501F63F}" type="slidenum">
              <a:rPr lang="en-US" smtClean="0"/>
              <a:pPr/>
              <a:t>‹#›</a:t>
            </a:fld>
            <a:endParaRPr lang="en-US"/>
          </a:p>
        </p:txBody>
      </p:sp>
    </p:spTree>
    <p:extLst>
      <p:ext uri="{BB962C8B-B14F-4D97-AF65-F5344CB8AC3E}">
        <p14:creationId xmlns:p14="http://schemas.microsoft.com/office/powerpoint/2010/main" val="409356333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5" Type="http://schemas.openxmlformats.org/officeDocument/2006/relationships/image" Target="../media/image26.tiff"/><Relationship Id="rId4" Type="http://schemas.openxmlformats.org/officeDocument/2006/relationships/image" Target="../media/image25.tiff"/></Relationships>
</file>

<file path=ppt/slides/_rels/slide2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tiff"/><Relationship Id="rId4" Type="http://schemas.openxmlformats.org/officeDocument/2006/relationships/image" Target="../media/image28.tiff"/></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3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8668" y="710146"/>
            <a:ext cx="8446664" cy="1780108"/>
          </a:xfrm>
        </p:spPr>
        <p:txBody>
          <a:bodyPr>
            <a:noAutofit/>
          </a:bodyPr>
          <a:lstStyle/>
          <a:p>
            <a:r>
              <a:rPr lang="en-US" sz="4000" dirty="0"/>
              <a:t>Digitizing measured section using</a:t>
            </a:r>
            <a:r>
              <a:rPr lang="en-US" sz="4000" i="1" dirty="0"/>
              <a:t>  </a:t>
            </a:r>
            <a:r>
              <a:rPr lang="en-US" dirty="0" err="1"/>
              <a:t>StratCoreProcessor</a:t>
            </a:r>
            <a:r>
              <a:rPr lang="en-US" sz="4000" i="1" dirty="0" err="1"/>
              <a:t>.m</a:t>
            </a:r>
            <a:br>
              <a:rPr lang="en-US" sz="4000" i="1" dirty="0"/>
            </a:br>
            <a:r>
              <a:rPr lang="en-US" sz="4000" dirty="0"/>
              <a:t>in</a:t>
            </a:r>
            <a:r>
              <a:rPr lang="en-US" sz="4000" i="1" dirty="0"/>
              <a:t> </a:t>
            </a:r>
            <a:r>
              <a:rPr lang="en-US" sz="4000" dirty="0" err="1"/>
              <a:t>Matlab</a:t>
            </a:r>
            <a:r>
              <a:rPr lang="en-US" sz="4000" dirty="0"/>
              <a:t> R2014b </a:t>
            </a:r>
            <a:r>
              <a:rPr lang="en-US" sz="2000" dirty="0"/>
              <a:t>(other versions not tested)</a:t>
            </a:r>
          </a:p>
        </p:txBody>
      </p:sp>
      <p:sp>
        <p:nvSpPr>
          <p:cNvPr id="3" name="Subtitle 2"/>
          <p:cNvSpPr>
            <a:spLocks noGrp="1"/>
          </p:cNvSpPr>
          <p:nvPr>
            <p:ph type="subTitle" idx="1"/>
          </p:nvPr>
        </p:nvSpPr>
        <p:spPr/>
        <p:txBody>
          <a:bodyPr/>
          <a:lstStyle/>
          <a:p>
            <a:r>
              <a:rPr lang="en-US" dirty="0"/>
              <a:t>Sarah Southern</a:t>
            </a:r>
          </a:p>
          <a:p>
            <a:r>
              <a:rPr lang="en-US" dirty="0"/>
              <a:t>Lisa </a:t>
            </a:r>
            <a:r>
              <a:rPr lang="en-US" dirty="0" err="1"/>
              <a:t>Stright</a:t>
            </a:r>
            <a:endParaRPr lang="en-US"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1</a:t>
            </a:fld>
            <a:endParaRPr lang="en-US"/>
          </a:p>
        </p:txBody>
      </p:sp>
    </p:spTree>
    <p:extLst>
      <p:ext uri="{BB962C8B-B14F-4D97-AF65-F5344CB8AC3E}">
        <p14:creationId xmlns:p14="http://schemas.microsoft.com/office/powerpoint/2010/main" val="3776459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13248"/>
            <a:ext cx="8229600" cy="5620149"/>
          </a:xfrm>
        </p:spPr>
        <p:txBody>
          <a:bodyPr wrap="square">
            <a:noAutofit/>
          </a:bodyPr>
          <a:lstStyle/>
          <a:p>
            <a:pPr algn="just"/>
            <a:r>
              <a:rPr lang="en-US" sz="2000" dirty="0"/>
              <a:t>Using Load </a:t>
            </a:r>
            <a:r>
              <a:rPr lang="en-US" sz="2000" dirty="0">
                <a:sym typeface="Wingdings"/>
              </a:rPr>
              <a:t> i</a:t>
            </a:r>
            <a:r>
              <a:rPr lang="en-US" sz="2000" dirty="0"/>
              <a:t>mage – locate and select the section tiff file.</a:t>
            </a:r>
          </a:p>
          <a:p>
            <a:pPr algn="just"/>
            <a:endParaRPr lang="en-US" sz="2000" dirty="0"/>
          </a:p>
          <a:p>
            <a:pPr algn="just"/>
            <a:endParaRPr lang="en-US" sz="2000" dirty="0"/>
          </a:p>
          <a:p>
            <a:pPr algn="just"/>
            <a:endParaRPr lang="en-US" sz="2000" dirty="0"/>
          </a:p>
          <a:p>
            <a:pPr algn="just"/>
            <a:endParaRPr lang="en-US" sz="2000" dirty="0"/>
          </a:p>
          <a:p>
            <a:pPr algn="just"/>
            <a:endParaRPr lang="en-US" sz="2000" dirty="0"/>
          </a:p>
        </p:txBody>
      </p:sp>
      <p:pic>
        <p:nvPicPr>
          <p:cNvPr id="9" name="Picture 8" descr="Screen Shot 2015-10-08 at 2.53.42 P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3908" y="2208369"/>
            <a:ext cx="4417123" cy="2760704"/>
          </a:xfrm>
          <a:prstGeom prst="rect">
            <a:avLst/>
          </a:prstGeom>
        </p:spPr>
      </p:pic>
      <p:cxnSp>
        <p:nvCxnSpPr>
          <p:cNvPr id="11" name="Straight Arrow Connector 10"/>
          <p:cNvCxnSpPr/>
          <p:nvPr/>
        </p:nvCxnSpPr>
        <p:spPr>
          <a:xfrm>
            <a:off x="1675443" y="1448489"/>
            <a:ext cx="0" cy="95628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descr="Screen Shot 2015-10-08 at 3.08.10 PM.tif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81031" y="2208369"/>
            <a:ext cx="4417126" cy="2760704"/>
          </a:xfrm>
          <a:prstGeom prst="rect">
            <a:avLst/>
          </a:prstGeom>
        </p:spPr>
      </p:pic>
      <p:sp>
        <p:nvSpPr>
          <p:cNvPr id="4" name="Slide Number Placeholder 3"/>
          <p:cNvSpPr>
            <a:spLocks noGrp="1"/>
          </p:cNvSpPr>
          <p:nvPr>
            <p:ph type="sldNum" sz="quarter" idx="12"/>
          </p:nvPr>
        </p:nvSpPr>
        <p:spPr/>
        <p:txBody>
          <a:bodyPr/>
          <a:lstStyle/>
          <a:p>
            <a:fld id="{687D7A59-36E2-48B9-B146-C1E59501F63F}" type="slidenum">
              <a:rPr lang="en-US" smtClean="0"/>
              <a:pPr/>
              <a:t>10</a:t>
            </a:fld>
            <a:endParaRPr lang="en-US"/>
          </a:p>
        </p:txBody>
      </p:sp>
      <p:sp>
        <p:nvSpPr>
          <p:cNvPr id="10" name="Title 2"/>
          <p:cNvSpPr>
            <a:spLocks noGrp="1"/>
          </p:cNvSpPr>
          <p:nvPr>
            <p:ph type="title"/>
          </p:nvPr>
        </p:nvSpPr>
        <p:spPr>
          <a:xfrm>
            <a:off x="457200" y="274638"/>
            <a:ext cx="8229600" cy="522450"/>
          </a:xfrm>
        </p:spPr>
        <p:txBody>
          <a:bodyPr>
            <a:normAutofit fontScale="90000"/>
          </a:bodyPr>
          <a:lstStyle/>
          <a:p>
            <a:r>
              <a:rPr lang="en-US" dirty="0"/>
              <a:t>Load the section</a:t>
            </a:r>
          </a:p>
        </p:txBody>
      </p:sp>
    </p:spTree>
    <p:extLst>
      <p:ext uri="{BB962C8B-B14F-4D97-AF65-F5344CB8AC3E}">
        <p14:creationId xmlns:p14="http://schemas.microsoft.com/office/powerpoint/2010/main" val="2481009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Load the section</a:t>
            </a:r>
          </a:p>
        </p:txBody>
      </p:sp>
      <p:sp>
        <p:nvSpPr>
          <p:cNvPr id="2" name="Content Placeholder 1"/>
          <p:cNvSpPr>
            <a:spLocks noGrp="1"/>
          </p:cNvSpPr>
          <p:nvPr>
            <p:ph idx="1"/>
          </p:nvPr>
        </p:nvSpPr>
        <p:spPr>
          <a:xfrm>
            <a:off x="457200" y="1013248"/>
            <a:ext cx="8229600" cy="5620149"/>
          </a:xfrm>
        </p:spPr>
        <p:txBody>
          <a:bodyPr wrap="square">
            <a:noAutofit/>
          </a:bodyPr>
          <a:lstStyle/>
          <a:p>
            <a:pPr algn="just"/>
            <a:r>
              <a:rPr lang="en-US" sz="2000" dirty="0"/>
              <a:t>Add information (name, unit, environment of deposition, stratigraphic section) into Core ID and Core </a:t>
            </a:r>
            <a:r>
              <a:rPr lang="en-US" sz="2000" dirty="0" err="1"/>
              <a:t>Loc</a:t>
            </a:r>
            <a:r>
              <a:rPr lang="en-US" sz="2000" dirty="0"/>
              <a:t> – </a:t>
            </a:r>
            <a:r>
              <a:rPr lang="en-US" sz="2000" dirty="0">
                <a:solidFill>
                  <a:srgbClr val="FF0000"/>
                </a:solidFill>
              </a:rPr>
              <a:t>avoid using spaces or special characters. </a:t>
            </a:r>
          </a:p>
          <a:p>
            <a:pPr algn="just"/>
            <a:r>
              <a:rPr lang="en-US" sz="2000" dirty="0"/>
              <a:t>Insert 0 if no location information is known.</a:t>
            </a:r>
            <a:endParaRPr lang="en-US" sz="2000" dirty="0">
              <a:solidFill>
                <a:srgbClr val="FF0000"/>
              </a:solidFill>
            </a:endParaRPr>
          </a:p>
        </p:txBody>
      </p:sp>
      <p:pic>
        <p:nvPicPr>
          <p:cNvPr id="5" name="Picture 4" descr="Screen Shot 2015-10-08 at 3.08.10 P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06786" y="2876601"/>
            <a:ext cx="5893269" cy="3683293"/>
          </a:xfrm>
          <a:prstGeom prst="rect">
            <a:avLst/>
          </a:prstGeom>
        </p:spPr>
      </p:pic>
      <p:cxnSp>
        <p:nvCxnSpPr>
          <p:cNvPr id="7" name="Straight Arrow Connector 6"/>
          <p:cNvCxnSpPr/>
          <p:nvPr/>
        </p:nvCxnSpPr>
        <p:spPr>
          <a:xfrm flipH="1">
            <a:off x="4892310" y="2775788"/>
            <a:ext cx="810698" cy="7139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703008" y="2775788"/>
            <a:ext cx="756653" cy="71398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687D7A59-36E2-48B9-B146-C1E59501F63F}" type="slidenum">
              <a:rPr lang="en-US" smtClean="0"/>
              <a:pPr/>
              <a:t>11</a:t>
            </a:fld>
            <a:endParaRPr lang="en-US"/>
          </a:p>
        </p:txBody>
      </p:sp>
    </p:spTree>
    <p:extLst>
      <p:ext uri="{BB962C8B-B14F-4D97-AF65-F5344CB8AC3E}">
        <p14:creationId xmlns:p14="http://schemas.microsoft.com/office/powerpoint/2010/main" val="553630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Zoom &amp; pan tools</a:t>
            </a:r>
          </a:p>
        </p:txBody>
      </p:sp>
      <p:sp>
        <p:nvSpPr>
          <p:cNvPr id="2" name="Content Placeholder 1"/>
          <p:cNvSpPr>
            <a:spLocks noGrp="1"/>
          </p:cNvSpPr>
          <p:nvPr>
            <p:ph idx="1"/>
          </p:nvPr>
        </p:nvSpPr>
        <p:spPr>
          <a:xfrm>
            <a:off x="457199" y="2342985"/>
            <a:ext cx="8229601" cy="4838561"/>
          </a:xfrm>
        </p:spPr>
        <p:txBody>
          <a:bodyPr wrap="square">
            <a:noAutofit/>
          </a:bodyPr>
          <a:lstStyle/>
          <a:p>
            <a:pPr marL="0" indent="0" algn="just">
              <a:buNone/>
            </a:pPr>
            <a:r>
              <a:rPr lang="en-US" sz="2000" dirty="0">
                <a:solidFill>
                  <a:srgbClr val="000000"/>
                </a:solidFill>
              </a:rPr>
              <a:t>Right click when using the zoom or pan tool to access options.</a:t>
            </a:r>
          </a:p>
          <a:p>
            <a:pPr marL="0" indent="0" algn="just">
              <a:buNone/>
            </a:pPr>
            <a:endParaRPr lang="en-US" sz="2000" b="1" dirty="0">
              <a:solidFill>
                <a:srgbClr val="000000"/>
              </a:solidFill>
            </a:endParaRPr>
          </a:p>
          <a:p>
            <a:pPr algn="just"/>
            <a:r>
              <a:rPr lang="en-US" sz="2000" b="1" dirty="0">
                <a:solidFill>
                  <a:srgbClr val="000000"/>
                </a:solidFill>
              </a:rPr>
              <a:t>Unconstrained zoom &amp; pan </a:t>
            </a:r>
            <a:r>
              <a:rPr lang="en-US" sz="2000" dirty="0">
                <a:solidFill>
                  <a:srgbClr val="000000"/>
                </a:solidFill>
              </a:rPr>
              <a:t>– zoom in and out or move around the image in various directions.</a:t>
            </a:r>
          </a:p>
          <a:p>
            <a:pPr algn="just"/>
            <a:endParaRPr lang="en-US" sz="2000" dirty="0">
              <a:solidFill>
                <a:srgbClr val="000000"/>
              </a:solidFill>
            </a:endParaRPr>
          </a:p>
          <a:p>
            <a:pPr algn="just"/>
            <a:r>
              <a:rPr lang="en-US" sz="2000" b="1" dirty="0">
                <a:solidFill>
                  <a:srgbClr val="000000"/>
                </a:solidFill>
              </a:rPr>
              <a:t>Vertical zoom &amp; pan </a:t>
            </a:r>
            <a:r>
              <a:rPr lang="en-US" sz="2000" dirty="0">
                <a:solidFill>
                  <a:srgbClr val="000000"/>
                </a:solidFill>
              </a:rPr>
              <a:t>– scroll up and down through the column with the mouse button.</a:t>
            </a:r>
          </a:p>
          <a:p>
            <a:pPr algn="just"/>
            <a:endParaRPr lang="en-US" sz="2000" dirty="0">
              <a:solidFill>
                <a:srgbClr val="000000"/>
              </a:solidFill>
            </a:endParaRPr>
          </a:p>
          <a:p>
            <a:pPr algn="just"/>
            <a:r>
              <a:rPr lang="en-US" sz="2000" b="1" dirty="0">
                <a:solidFill>
                  <a:srgbClr val="000000"/>
                </a:solidFill>
              </a:rPr>
              <a:t>Horizontal zoom &amp; pan </a:t>
            </a:r>
            <a:r>
              <a:rPr lang="en-US" sz="2000" dirty="0">
                <a:solidFill>
                  <a:srgbClr val="000000"/>
                </a:solidFill>
              </a:rPr>
              <a:t>– scroll left and right with the mouse button.</a:t>
            </a:r>
          </a:p>
          <a:p>
            <a:pPr algn="just"/>
            <a:endParaRPr lang="en-US" sz="2000" dirty="0">
              <a:solidFill>
                <a:srgbClr val="000000"/>
              </a:solidFill>
            </a:endParaRPr>
          </a:p>
        </p:txBody>
      </p:sp>
      <p:pic>
        <p:nvPicPr>
          <p:cNvPr id="4" name="Picture 3" descr="Screen Shot 2015-10-08 at 10.18.17 PM.tiff"/>
          <p:cNvPicPr>
            <a:picLocks noChangeAspect="1"/>
          </p:cNvPicPr>
          <p:nvPr/>
        </p:nvPicPr>
        <p:blipFill rotWithShape="1">
          <a:blip r:embed="rId2" cstate="email">
            <a:extLst>
              <a:ext uri="{28A0092B-C50C-407E-A947-70E740481C1C}">
                <a14:useLocalDpi xmlns:a14="http://schemas.microsoft.com/office/drawing/2010/main" val="0"/>
              </a:ext>
            </a:extLst>
          </a:blip>
          <a:srcRect l="21869" t="33095" r="43406" b="53903"/>
          <a:stretch/>
        </p:blipFill>
        <p:spPr>
          <a:xfrm>
            <a:off x="2892717" y="1169607"/>
            <a:ext cx="3744045" cy="876158"/>
          </a:xfrm>
          <a:prstGeom prst="rect">
            <a:avLst/>
          </a:prstGeom>
        </p:spPr>
      </p:pic>
      <p:sp>
        <p:nvSpPr>
          <p:cNvPr id="5" name="Slide Number Placeholder 4"/>
          <p:cNvSpPr>
            <a:spLocks noGrp="1"/>
          </p:cNvSpPr>
          <p:nvPr>
            <p:ph type="sldNum" sz="quarter" idx="12"/>
          </p:nvPr>
        </p:nvSpPr>
        <p:spPr/>
        <p:txBody>
          <a:bodyPr/>
          <a:lstStyle/>
          <a:p>
            <a:fld id="{687D7A59-36E2-48B9-B146-C1E59501F63F}" type="slidenum">
              <a:rPr lang="en-US" smtClean="0"/>
              <a:pPr/>
              <a:t>12</a:t>
            </a:fld>
            <a:endParaRPr lang="en-US"/>
          </a:p>
        </p:txBody>
      </p:sp>
    </p:spTree>
    <p:extLst>
      <p:ext uri="{BB962C8B-B14F-4D97-AF65-F5344CB8AC3E}">
        <p14:creationId xmlns:p14="http://schemas.microsoft.com/office/powerpoint/2010/main" val="4207448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Set the vertical scale</a:t>
            </a:r>
          </a:p>
        </p:txBody>
      </p:sp>
      <p:sp>
        <p:nvSpPr>
          <p:cNvPr id="2" name="Content Placeholder 1"/>
          <p:cNvSpPr>
            <a:spLocks noGrp="1"/>
          </p:cNvSpPr>
          <p:nvPr>
            <p:ph idx="1"/>
          </p:nvPr>
        </p:nvSpPr>
        <p:spPr>
          <a:xfrm>
            <a:off x="457199" y="1013248"/>
            <a:ext cx="8229601" cy="5620149"/>
          </a:xfrm>
        </p:spPr>
        <p:txBody>
          <a:bodyPr wrap="square">
            <a:noAutofit/>
          </a:bodyPr>
          <a:lstStyle/>
          <a:p>
            <a:pPr algn="just"/>
            <a:r>
              <a:rPr lang="en-US" sz="2000" dirty="0"/>
              <a:t>Select zoom on the tool bar and zoom in on the top of your section.</a:t>
            </a:r>
          </a:p>
          <a:p>
            <a:pPr algn="just"/>
            <a:r>
              <a:rPr lang="en-US" sz="2000" dirty="0"/>
              <a:t>Turn off zoom.</a:t>
            </a:r>
          </a:p>
          <a:p>
            <a:pPr algn="just"/>
            <a:r>
              <a:rPr lang="en-US" sz="2000" dirty="0"/>
              <a:t>Turn on the set vertical scale radio button and place a point at the very top of the section</a:t>
            </a:r>
          </a:p>
          <a:p>
            <a:pPr algn="just"/>
            <a:r>
              <a:rPr lang="en-US" sz="2000" dirty="0"/>
              <a:t>Enter the measurement at the top of the section into the “top” box (24 for 24m) - </a:t>
            </a:r>
            <a:r>
              <a:rPr lang="en-US" sz="2000" dirty="0">
                <a:solidFill>
                  <a:srgbClr val="FF0000"/>
                </a:solidFill>
              </a:rPr>
              <a:t>check your units match that stated in the Core ID section.</a:t>
            </a:r>
            <a:endParaRPr lang="en-US" sz="2000" u="sng" dirty="0"/>
          </a:p>
          <a:p>
            <a:pPr algn="just"/>
            <a:r>
              <a:rPr lang="en-US" sz="2000" dirty="0"/>
              <a:t>Reselect zoom</a:t>
            </a:r>
          </a:p>
          <a:p>
            <a:pPr algn="just"/>
            <a:r>
              <a:rPr lang="en-US" sz="2000" dirty="0"/>
              <a:t>Right click the graphic log and select reset to original view.</a:t>
            </a:r>
          </a:p>
          <a:p>
            <a:pPr algn="just"/>
            <a:r>
              <a:rPr lang="en-US" sz="2000" dirty="0"/>
              <a:t>Zoom in on the base of your section then deselect zoom.</a:t>
            </a:r>
          </a:p>
          <a:p>
            <a:pPr algn="just"/>
            <a:r>
              <a:rPr lang="en-US" sz="2000" dirty="0"/>
              <a:t>Place a point at the very base of the section and insert the value in the “bottom” box. </a:t>
            </a:r>
          </a:p>
          <a:p>
            <a:pPr algn="just"/>
            <a:r>
              <a:rPr lang="en-US" sz="2000" dirty="0">
                <a:solidFill>
                  <a:srgbClr val="FF0000"/>
                </a:solidFill>
              </a:rPr>
              <a:t>Turn off set vertical scale radio.</a:t>
            </a:r>
          </a:p>
          <a:p>
            <a:pPr marL="0" indent="0" algn="just">
              <a:buNone/>
            </a:pPr>
            <a:endParaRPr lang="en-US" sz="2000" dirty="0">
              <a:solidFill>
                <a:srgbClr val="FF0000"/>
              </a:solidFill>
            </a:endParaRPr>
          </a:p>
          <a:p>
            <a:pPr marL="0" indent="0" algn="just">
              <a:buNone/>
            </a:pPr>
            <a:endParaRPr lang="en-US" sz="2000" dirty="0">
              <a:solidFill>
                <a:srgbClr val="FF0000"/>
              </a:solidFill>
            </a:endParaRPr>
          </a:p>
        </p:txBody>
      </p:sp>
      <p:sp>
        <p:nvSpPr>
          <p:cNvPr id="4" name="Slide Number Placeholder 3"/>
          <p:cNvSpPr>
            <a:spLocks noGrp="1"/>
          </p:cNvSpPr>
          <p:nvPr>
            <p:ph type="sldNum" sz="quarter" idx="12"/>
          </p:nvPr>
        </p:nvSpPr>
        <p:spPr/>
        <p:txBody>
          <a:bodyPr/>
          <a:lstStyle/>
          <a:p>
            <a:fld id="{687D7A59-36E2-48B9-B146-C1E59501F63F}" type="slidenum">
              <a:rPr lang="en-US" smtClean="0"/>
              <a:pPr/>
              <a:t>13</a:t>
            </a:fld>
            <a:endParaRPr lang="en-US"/>
          </a:p>
        </p:txBody>
      </p:sp>
    </p:spTree>
    <p:extLst>
      <p:ext uri="{BB962C8B-B14F-4D97-AF65-F5344CB8AC3E}">
        <p14:creationId xmlns:p14="http://schemas.microsoft.com/office/powerpoint/2010/main" val="3152675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Set the grain size scale</a:t>
            </a:r>
          </a:p>
        </p:txBody>
      </p:sp>
      <p:sp>
        <p:nvSpPr>
          <p:cNvPr id="2" name="Content Placeholder 1"/>
          <p:cNvSpPr>
            <a:spLocks noGrp="1"/>
          </p:cNvSpPr>
          <p:nvPr>
            <p:ph idx="1"/>
          </p:nvPr>
        </p:nvSpPr>
        <p:spPr>
          <a:xfrm>
            <a:off x="457199" y="1013248"/>
            <a:ext cx="8229601" cy="5620149"/>
          </a:xfrm>
        </p:spPr>
        <p:txBody>
          <a:bodyPr wrap="square">
            <a:noAutofit/>
          </a:bodyPr>
          <a:lstStyle/>
          <a:p>
            <a:pPr algn="just"/>
            <a:r>
              <a:rPr lang="en-US" sz="2000" dirty="0"/>
              <a:t>Zoom in on the grain size scale, turn off zoom.</a:t>
            </a:r>
          </a:p>
          <a:p>
            <a:pPr algn="just"/>
            <a:r>
              <a:rPr lang="en-US" sz="2000" dirty="0"/>
              <a:t>Turn on the grain size radio.</a:t>
            </a:r>
          </a:p>
          <a:p>
            <a:pPr algn="just"/>
            <a:r>
              <a:rPr lang="en-US" sz="2000" dirty="0"/>
              <a:t>Place points on the </a:t>
            </a:r>
            <a:r>
              <a:rPr lang="en-US" sz="2000" b="1" u="sng" dirty="0"/>
              <a:t>top</a:t>
            </a:r>
            <a:r>
              <a:rPr lang="en-US" sz="2000" dirty="0"/>
              <a:t> of the finest grain size category (e.g. clay @ 0.004 mm) and the top of the coarsest grain size category (e.g. granule @ 4.00 mm) only and set the corresponding grain sizes in the drop down menus beneath the grain size radio button.</a:t>
            </a:r>
          </a:p>
          <a:p>
            <a:pPr algn="just"/>
            <a:r>
              <a:rPr lang="en-US" sz="2000" dirty="0">
                <a:solidFill>
                  <a:srgbClr val="FF0000"/>
                </a:solidFill>
              </a:rPr>
              <a:t>Turn off the grain size radio button</a:t>
            </a:r>
          </a:p>
        </p:txBody>
      </p:sp>
      <p:sp>
        <p:nvSpPr>
          <p:cNvPr id="4" name="Slide Number Placeholder 3"/>
          <p:cNvSpPr>
            <a:spLocks noGrp="1"/>
          </p:cNvSpPr>
          <p:nvPr>
            <p:ph type="sldNum" sz="quarter" idx="12"/>
          </p:nvPr>
        </p:nvSpPr>
        <p:spPr/>
        <p:txBody>
          <a:bodyPr/>
          <a:lstStyle/>
          <a:p>
            <a:fld id="{687D7A59-36E2-48B9-B146-C1E59501F63F}" type="slidenum">
              <a:rPr lang="en-US" smtClean="0"/>
              <a:pPr/>
              <a:t>14</a:t>
            </a:fld>
            <a:endParaRPr lang="en-US"/>
          </a:p>
        </p:txBody>
      </p:sp>
      <p:sp>
        <p:nvSpPr>
          <p:cNvPr id="5" name="TextBox 4"/>
          <p:cNvSpPr txBox="1"/>
          <p:nvPr/>
        </p:nvSpPr>
        <p:spPr>
          <a:xfrm>
            <a:off x="0" y="6619473"/>
            <a:ext cx="2076209" cy="261610"/>
          </a:xfrm>
          <a:prstGeom prst="rect">
            <a:avLst/>
          </a:prstGeom>
          <a:noFill/>
        </p:spPr>
        <p:txBody>
          <a:bodyPr wrap="none" rtlCol="0">
            <a:spAutoFit/>
          </a:bodyPr>
          <a:lstStyle/>
          <a:p>
            <a:r>
              <a:rPr lang="en-US" sz="1100" dirty="0"/>
              <a:t>Edited by L. Pettinga -  June 2018</a:t>
            </a:r>
          </a:p>
        </p:txBody>
      </p:sp>
    </p:spTree>
    <p:extLst>
      <p:ext uri="{BB962C8B-B14F-4D97-AF65-F5344CB8AC3E}">
        <p14:creationId xmlns:p14="http://schemas.microsoft.com/office/powerpoint/2010/main" val="2731414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Warning</a:t>
            </a:r>
          </a:p>
        </p:txBody>
      </p:sp>
      <p:sp>
        <p:nvSpPr>
          <p:cNvPr id="2" name="Content Placeholder 1"/>
          <p:cNvSpPr>
            <a:spLocks noGrp="1"/>
          </p:cNvSpPr>
          <p:nvPr>
            <p:ph idx="1"/>
          </p:nvPr>
        </p:nvSpPr>
        <p:spPr>
          <a:xfrm>
            <a:off x="457200" y="1013248"/>
            <a:ext cx="8229600" cy="5620149"/>
          </a:xfrm>
        </p:spPr>
        <p:txBody>
          <a:bodyPr wrap="square">
            <a:noAutofit/>
          </a:bodyPr>
          <a:lstStyle/>
          <a:p>
            <a:pPr algn="just"/>
            <a:r>
              <a:rPr lang="en-US" sz="2000" dirty="0">
                <a:solidFill>
                  <a:srgbClr val="FF0000"/>
                </a:solidFill>
              </a:rPr>
              <a:t>Avoid having more than one radio button on at a time (see below)– </a:t>
            </a:r>
            <a:r>
              <a:rPr lang="en-US" sz="2000" dirty="0"/>
              <a:t>doing so frequently merges different data types and </a:t>
            </a:r>
            <a:r>
              <a:rPr lang="en-US" sz="2000" dirty="0" err="1"/>
              <a:t>Matlab</a:t>
            </a:r>
            <a:r>
              <a:rPr lang="en-US" sz="2000" dirty="0"/>
              <a:t> does not warn you when this has occurred.</a:t>
            </a:r>
          </a:p>
        </p:txBody>
      </p:sp>
      <p:sp>
        <p:nvSpPr>
          <p:cNvPr id="4" name="Slide Number Placeholder 3"/>
          <p:cNvSpPr>
            <a:spLocks noGrp="1"/>
          </p:cNvSpPr>
          <p:nvPr>
            <p:ph type="sldNum" sz="quarter" idx="12"/>
          </p:nvPr>
        </p:nvSpPr>
        <p:spPr/>
        <p:txBody>
          <a:bodyPr/>
          <a:lstStyle/>
          <a:p>
            <a:fld id="{687D7A59-36E2-48B9-B146-C1E59501F63F}" type="slidenum">
              <a:rPr lang="en-US" smtClean="0"/>
              <a:pPr/>
              <a:t>15</a:t>
            </a:fld>
            <a:endParaRPr lang="en-US"/>
          </a:p>
        </p:txBody>
      </p:sp>
      <p:pic>
        <p:nvPicPr>
          <p:cNvPr id="8" name="Picture 7" descr="Screen Shot 2015-10-08 at 3.30.56 P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5456" y="2437759"/>
            <a:ext cx="7653498" cy="3507020"/>
          </a:xfrm>
          <a:prstGeom prst="rect">
            <a:avLst/>
          </a:prstGeom>
        </p:spPr>
      </p:pic>
      <p:sp>
        <p:nvSpPr>
          <p:cNvPr id="6" name="Rectangle 5"/>
          <p:cNvSpPr/>
          <p:nvPr/>
        </p:nvSpPr>
        <p:spPr>
          <a:xfrm>
            <a:off x="4971845" y="2793837"/>
            <a:ext cx="323469" cy="23963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73583" y="2793837"/>
            <a:ext cx="323469" cy="23963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476228" y="3293705"/>
            <a:ext cx="323469" cy="239633"/>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749132" y="3689092"/>
            <a:ext cx="323469" cy="578489"/>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84865" y="4267581"/>
            <a:ext cx="323469" cy="802771"/>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615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Bed top points</a:t>
            </a:r>
          </a:p>
        </p:txBody>
      </p:sp>
      <p:sp>
        <p:nvSpPr>
          <p:cNvPr id="2" name="Content Placeholder 1"/>
          <p:cNvSpPr>
            <a:spLocks noGrp="1"/>
          </p:cNvSpPr>
          <p:nvPr>
            <p:ph idx="1"/>
          </p:nvPr>
        </p:nvSpPr>
        <p:spPr>
          <a:xfrm>
            <a:off x="457199" y="1013248"/>
            <a:ext cx="8229601" cy="5620149"/>
          </a:xfrm>
        </p:spPr>
        <p:txBody>
          <a:bodyPr wrap="square">
            <a:noAutofit/>
          </a:bodyPr>
          <a:lstStyle/>
          <a:p>
            <a:pPr algn="just"/>
            <a:r>
              <a:rPr lang="en-US" sz="2000" dirty="0">
                <a:solidFill>
                  <a:srgbClr val="FF0000"/>
                </a:solidFill>
              </a:rPr>
              <a:t>Check that other radio buttons are turned off.</a:t>
            </a:r>
          </a:p>
          <a:p>
            <a:pPr algn="just"/>
            <a:r>
              <a:rPr lang="en-US" sz="2000" dirty="0"/>
              <a:t>Turn on the log profile radio.</a:t>
            </a:r>
          </a:p>
          <a:p>
            <a:pPr algn="just"/>
            <a:r>
              <a:rPr lang="en-US" sz="2000" dirty="0"/>
              <a:t>Activate the “bed top” digitize box (</a:t>
            </a:r>
            <a:r>
              <a:rPr lang="en-US" sz="2000" dirty="0">
                <a:solidFill>
                  <a:srgbClr val="FF0000"/>
                </a:solidFill>
              </a:rPr>
              <a:t>not the visible check box</a:t>
            </a:r>
            <a:r>
              <a:rPr lang="en-US" sz="2000" dirty="0"/>
              <a:t>) so that it turns blue – this is now your active interpretation.</a:t>
            </a:r>
          </a:p>
          <a:p>
            <a:pPr marL="0" indent="0" algn="just">
              <a:buNone/>
            </a:pPr>
            <a:endParaRPr lang="en-US" sz="2000" dirty="0"/>
          </a:p>
          <a:p>
            <a:pPr algn="just"/>
            <a:endParaRPr lang="en-US" sz="2000" dirty="0"/>
          </a:p>
        </p:txBody>
      </p:sp>
      <p:pic>
        <p:nvPicPr>
          <p:cNvPr id="5" name="Picture 4" descr="Screen Shot 2015-10-08 at 3.51.29 PM.tiff"/>
          <p:cNvPicPr>
            <a:picLocks noChangeAspect="1"/>
          </p:cNvPicPr>
          <p:nvPr/>
        </p:nvPicPr>
        <p:blipFill rotWithShape="1">
          <a:blip r:embed="rId2" cstate="email">
            <a:extLst>
              <a:ext uri="{28A0092B-C50C-407E-A947-70E740481C1C}">
                <a14:useLocalDpi xmlns:a14="http://schemas.microsoft.com/office/drawing/2010/main" val="0"/>
              </a:ext>
            </a:extLst>
          </a:blip>
          <a:srcRect l="43739" t="20567" r="3214" b="42319"/>
          <a:stretch/>
        </p:blipFill>
        <p:spPr>
          <a:xfrm>
            <a:off x="900996" y="2877623"/>
            <a:ext cx="7785804" cy="3404513"/>
          </a:xfrm>
          <a:prstGeom prst="rect">
            <a:avLst/>
          </a:prstGeom>
        </p:spPr>
      </p:pic>
      <p:cxnSp>
        <p:nvCxnSpPr>
          <p:cNvPr id="6" name="Straight Arrow Connector 5"/>
          <p:cNvCxnSpPr/>
          <p:nvPr/>
        </p:nvCxnSpPr>
        <p:spPr>
          <a:xfrm>
            <a:off x="6053213" y="2364245"/>
            <a:ext cx="0" cy="163470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687D7A59-36E2-48B9-B146-C1E59501F63F}" type="slidenum">
              <a:rPr lang="en-US" smtClean="0"/>
              <a:pPr/>
              <a:t>16</a:t>
            </a:fld>
            <a:endParaRPr lang="en-US"/>
          </a:p>
        </p:txBody>
      </p:sp>
    </p:spTree>
    <p:extLst>
      <p:ext uri="{BB962C8B-B14F-4D97-AF65-F5344CB8AC3E}">
        <p14:creationId xmlns:p14="http://schemas.microsoft.com/office/powerpoint/2010/main" val="13244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Bed top points</a:t>
            </a:r>
          </a:p>
        </p:txBody>
      </p:sp>
      <p:sp>
        <p:nvSpPr>
          <p:cNvPr id="2" name="Content Placeholder 1"/>
          <p:cNvSpPr>
            <a:spLocks noGrp="1"/>
          </p:cNvSpPr>
          <p:nvPr>
            <p:ph idx="1"/>
          </p:nvPr>
        </p:nvSpPr>
        <p:spPr>
          <a:xfrm>
            <a:off x="457200" y="1013248"/>
            <a:ext cx="4974478" cy="5620149"/>
          </a:xfrm>
        </p:spPr>
        <p:txBody>
          <a:bodyPr wrap="square">
            <a:noAutofit/>
          </a:bodyPr>
          <a:lstStyle/>
          <a:p>
            <a:pPr algn="just"/>
            <a:r>
              <a:rPr lang="en-US" sz="2000" dirty="0"/>
              <a:t>Zoom in on the section so you can accurately place points at the following:</a:t>
            </a:r>
          </a:p>
          <a:p>
            <a:pPr lvl="1" algn="just">
              <a:lnSpc>
                <a:spcPct val="120000"/>
              </a:lnSpc>
            </a:pPr>
            <a:r>
              <a:rPr lang="en-US" sz="1800" dirty="0"/>
              <a:t>The very base of of the section (0m).</a:t>
            </a:r>
          </a:p>
          <a:p>
            <a:pPr lvl="1" algn="just">
              <a:lnSpc>
                <a:spcPct val="120000"/>
              </a:lnSpc>
            </a:pPr>
            <a:r>
              <a:rPr lang="en-US" sz="1800" dirty="0"/>
              <a:t>The top of all mudstones.</a:t>
            </a:r>
          </a:p>
          <a:p>
            <a:pPr lvl="1" algn="just">
              <a:lnSpc>
                <a:spcPct val="120000"/>
              </a:lnSpc>
            </a:pPr>
            <a:r>
              <a:rPr lang="en-US" sz="1800" dirty="0"/>
              <a:t>The top of individual sedimentation units – don’t forget amalgamation surfaces. </a:t>
            </a:r>
          </a:p>
          <a:p>
            <a:pPr marL="457200" lvl="1" indent="0" algn="just">
              <a:buNone/>
            </a:pPr>
            <a:endParaRPr lang="en-US" sz="1600" dirty="0"/>
          </a:p>
          <a:p>
            <a:pPr algn="just"/>
            <a:r>
              <a:rPr lang="en-US" sz="2000" dirty="0"/>
              <a:t>Store points by clicking update active interp. </a:t>
            </a:r>
          </a:p>
          <a:p>
            <a:pPr marL="0" indent="0" algn="just">
              <a:buNone/>
            </a:pPr>
            <a:endParaRPr lang="en-US" sz="2000" b="1" dirty="0">
              <a:solidFill>
                <a:srgbClr val="FF0000"/>
              </a:solidFill>
            </a:endParaRPr>
          </a:p>
          <a:p>
            <a:pPr algn="just"/>
            <a:r>
              <a:rPr lang="en-US" sz="2000" dirty="0">
                <a:solidFill>
                  <a:srgbClr val="FF0000"/>
                </a:solidFill>
              </a:rPr>
              <a:t>Note – turning off the log profile radio button before updating active </a:t>
            </a:r>
            <a:r>
              <a:rPr lang="en-US" sz="2000" dirty="0" err="1">
                <a:solidFill>
                  <a:srgbClr val="FF0000"/>
                </a:solidFill>
              </a:rPr>
              <a:t>interp</a:t>
            </a:r>
            <a:r>
              <a:rPr lang="en-US" sz="2000" dirty="0">
                <a:solidFill>
                  <a:srgbClr val="FF0000"/>
                </a:solidFill>
              </a:rPr>
              <a:t> will clear your points without saving them.</a:t>
            </a:r>
          </a:p>
        </p:txBody>
      </p:sp>
      <p:grpSp>
        <p:nvGrpSpPr>
          <p:cNvPr id="13" name="Group 12"/>
          <p:cNvGrpSpPr/>
          <p:nvPr/>
        </p:nvGrpSpPr>
        <p:grpSpPr>
          <a:xfrm>
            <a:off x="5593826" y="891658"/>
            <a:ext cx="3242792" cy="2634445"/>
            <a:chOff x="5369276" y="3989294"/>
            <a:chExt cx="2896800" cy="2353361"/>
          </a:xfrm>
        </p:grpSpPr>
        <p:pic>
          <p:nvPicPr>
            <p:cNvPr id="4" name="Picture 3" descr="Screen Shot 2015-10-08 at 4.07.42 PM.tiff"/>
            <p:cNvPicPr>
              <a:picLocks noChangeAspect="1"/>
            </p:cNvPicPr>
            <p:nvPr/>
          </p:nvPicPr>
          <p:blipFill rotWithShape="1">
            <a:blip r:embed="rId3" cstate="email">
              <a:extLst>
                <a:ext uri="{28A0092B-C50C-407E-A947-70E740481C1C}">
                  <a14:useLocalDpi xmlns:a14="http://schemas.microsoft.com/office/drawing/2010/main" val="0"/>
                </a:ext>
              </a:extLst>
            </a:blip>
            <a:srcRect l="15486" t="53777" r="13282" b="3698"/>
            <a:stretch/>
          </p:blipFill>
          <p:spPr>
            <a:xfrm>
              <a:off x="5369276" y="3989294"/>
              <a:ext cx="2896800" cy="2353361"/>
            </a:xfrm>
            <a:prstGeom prst="rect">
              <a:avLst/>
            </a:prstGeom>
            <a:ln>
              <a:solidFill>
                <a:schemeClr val="tx1"/>
              </a:solidFill>
            </a:ln>
          </p:spPr>
        </p:pic>
        <p:sp>
          <p:nvSpPr>
            <p:cNvPr id="7" name="Oval 6"/>
            <p:cNvSpPr/>
            <p:nvPr/>
          </p:nvSpPr>
          <p:spPr>
            <a:xfrm>
              <a:off x="7686032" y="4336695"/>
              <a:ext cx="54046" cy="540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344714" y="4959617"/>
              <a:ext cx="54046" cy="540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317691" y="5646671"/>
              <a:ext cx="54046" cy="540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686032" y="5013663"/>
              <a:ext cx="54046" cy="540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631986" y="5751053"/>
              <a:ext cx="54046" cy="540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290668" y="6191045"/>
              <a:ext cx="54046" cy="540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4" name="Picture 13" descr="Screen Shot 2015-10-08 at 4.11.26 PM.tiff"/>
          <p:cNvPicPr>
            <a:picLocks noChangeAspect="1"/>
          </p:cNvPicPr>
          <p:nvPr/>
        </p:nvPicPr>
        <p:blipFill rotWithShape="1">
          <a:blip r:embed="rId4" cstate="email">
            <a:extLst>
              <a:ext uri="{28A0092B-C50C-407E-A947-70E740481C1C}">
                <a14:useLocalDpi xmlns:a14="http://schemas.microsoft.com/office/drawing/2010/main" val="0"/>
              </a:ext>
            </a:extLst>
          </a:blip>
          <a:srcRect l="15485" t="30152" r="13281" b="10738"/>
          <a:stretch/>
        </p:blipFill>
        <p:spPr>
          <a:xfrm>
            <a:off x="5593826" y="3660588"/>
            <a:ext cx="3242792" cy="3043361"/>
          </a:xfrm>
          <a:prstGeom prst="rect">
            <a:avLst/>
          </a:prstGeom>
          <a:ln>
            <a:solidFill>
              <a:srgbClr val="000000"/>
            </a:solidFill>
          </a:ln>
        </p:spPr>
      </p:pic>
      <p:sp>
        <p:nvSpPr>
          <p:cNvPr id="15" name="Oval 14"/>
          <p:cNvSpPr/>
          <p:nvPr/>
        </p:nvSpPr>
        <p:spPr>
          <a:xfrm>
            <a:off x="7993805" y="3934763"/>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7882221" y="4415348"/>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457854" y="5202715"/>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464522" y="5355115"/>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474222" y="5514649"/>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133185" y="5286905"/>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7163435" y="5444152"/>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753903" y="5602266"/>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687D7A59-36E2-48B9-B146-C1E59501F63F}" type="slidenum">
              <a:rPr lang="en-US" smtClean="0"/>
              <a:pPr/>
              <a:t>17</a:t>
            </a:fld>
            <a:endParaRPr lang="en-US"/>
          </a:p>
        </p:txBody>
      </p:sp>
    </p:spTree>
    <p:extLst>
      <p:ext uri="{BB962C8B-B14F-4D97-AF65-F5344CB8AC3E}">
        <p14:creationId xmlns:p14="http://schemas.microsoft.com/office/powerpoint/2010/main" val="1527655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Bed top points</a:t>
            </a:r>
          </a:p>
        </p:txBody>
      </p:sp>
      <p:sp>
        <p:nvSpPr>
          <p:cNvPr id="2" name="Content Placeholder 1"/>
          <p:cNvSpPr>
            <a:spLocks noGrp="1"/>
          </p:cNvSpPr>
          <p:nvPr>
            <p:ph idx="1"/>
          </p:nvPr>
        </p:nvSpPr>
        <p:spPr>
          <a:xfrm>
            <a:off x="457200" y="1013248"/>
            <a:ext cx="4974478" cy="5620149"/>
          </a:xfrm>
        </p:spPr>
        <p:txBody>
          <a:bodyPr wrap="square">
            <a:noAutofit/>
          </a:bodyPr>
          <a:lstStyle/>
          <a:p>
            <a:pPr marL="0" indent="0" algn="just">
              <a:buNone/>
            </a:pPr>
            <a:r>
              <a:rPr lang="en-US" sz="2000" dirty="0"/>
              <a:t>Test if your points were stored:</a:t>
            </a:r>
          </a:p>
          <a:p>
            <a:pPr algn="just"/>
            <a:endParaRPr lang="en-US" sz="2000" dirty="0"/>
          </a:p>
          <a:p>
            <a:pPr algn="just"/>
            <a:r>
              <a:rPr lang="en-US" sz="2000" dirty="0"/>
              <a:t>Refresh the graphic log window by turning the log profile radio off and on again.</a:t>
            </a:r>
          </a:p>
          <a:p>
            <a:pPr marL="0" indent="0" algn="just">
              <a:buNone/>
            </a:pPr>
            <a:endParaRPr lang="en-US" sz="2000" dirty="0"/>
          </a:p>
          <a:p>
            <a:pPr algn="just"/>
            <a:r>
              <a:rPr lang="en-US" sz="2000" dirty="0"/>
              <a:t>Check the visible box next to bed tops.</a:t>
            </a:r>
          </a:p>
          <a:p>
            <a:pPr marL="0" indent="0" algn="just">
              <a:buNone/>
            </a:pPr>
            <a:endParaRPr lang="en-US" sz="2000" dirty="0"/>
          </a:p>
          <a:p>
            <a:pPr algn="just"/>
            <a:r>
              <a:rPr lang="en-US" sz="2000" dirty="0"/>
              <a:t>If stored, bed top points will appear as red dots. </a:t>
            </a:r>
            <a:endParaRPr lang="en-US" sz="2000" b="1" dirty="0"/>
          </a:p>
          <a:p>
            <a:pPr algn="just"/>
            <a:endParaRPr lang="en-US" sz="2000" dirty="0">
              <a:solidFill>
                <a:srgbClr val="FF0000"/>
              </a:solidFill>
            </a:endParaRPr>
          </a:p>
        </p:txBody>
      </p:sp>
      <p:pic>
        <p:nvPicPr>
          <p:cNvPr id="24" name="Picture 23" descr="Screen Shot 2015-10-08 at 4.23.28 PM.tiff"/>
          <p:cNvPicPr>
            <a:picLocks noChangeAspect="1"/>
          </p:cNvPicPr>
          <p:nvPr/>
        </p:nvPicPr>
        <p:blipFill rotWithShape="1">
          <a:blip r:embed="rId3" cstate="email">
            <a:extLst>
              <a:ext uri="{28A0092B-C50C-407E-A947-70E740481C1C}">
                <a14:useLocalDpi xmlns:a14="http://schemas.microsoft.com/office/drawing/2010/main" val="0"/>
              </a:ext>
            </a:extLst>
          </a:blip>
          <a:srcRect l="9963" t="35251" r="22783"/>
          <a:stretch/>
        </p:blipFill>
        <p:spPr>
          <a:xfrm>
            <a:off x="5586223" y="2242040"/>
            <a:ext cx="3250395" cy="3043361"/>
          </a:xfrm>
          <a:prstGeom prst="rect">
            <a:avLst/>
          </a:prstGeom>
          <a:ln>
            <a:solidFill>
              <a:schemeClr val="tx1"/>
            </a:solidFill>
          </a:ln>
        </p:spPr>
      </p:pic>
      <p:pic>
        <p:nvPicPr>
          <p:cNvPr id="26" name="Picture 25" descr="Screen Shot 2015-10-08 at 4.23.21 PM.tif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18670" y="1406560"/>
            <a:ext cx="2004498" cy="735693"/>
          </a:xfrm>
          <a:prstGeom prst="rect">
            <a:avLst/>
          </a:prstGeom>
          <a:ln>
            <a:solidFill>
              <a:srgbClr val="000000"/>
            </a:solidFill>
          </a:ln>
        </p:spPr>
      </p:pic>
      <p:cxnSp>
        <p:nvCxnSpPr>
          <p:cNvPr id="27" name="Straight Arrow Connector 26"/>
          <p:cNvCxnSpPr/>
          <p:nvPr/>
        </p:nvCxnSpPr>
        <p:spPr>
          <a:xfrm flipH="1">
            <a:off x="7461805" y="4052992"/>
            <a:ext cx="29843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687D7A59-36E2-48B9-B146-C1E59501F63F}" type="slidenum">
              <a:rPr lang="en-US" smtClean="0"/>
              <a:pPr/>
              <a:t>18</a:t>
            </a:fld>
            <a:endParaRPr lang="en-US"/>
          </a:p>
        </p:txBody>
      </p:sp>
    </p:spTree>
    <p:extLst>
      <p:ext uri="{BB962C8B-B14F-4D97-AF65-F5344CB8AC3E}">
        <p14:creationId xmlns:p14="http://schemas.microsoft.com/office/powerpoint/2010/main" val="520787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Bed profile points</a:t>
            </a:r>
          </a:p>
        </p:txBody>
      </p:sp>
      <p:sp>
        <p:nvSpPr>
          <p:cNvPr id="2" name="Content Placeholder 1"/>
          <p:cNvSpPr>
            <a:spLocks noGrp="1"/>
          </p:cNvSpPr>
          <p:nvPr>
            <p:ph idx="1"/>
          </p:nvPr>
        </p:nvSpPr>
        <p:spPr>
          <a:xfrm>
            <a:off x="457200" y="1013248"/>
            <a:ext cx="4974478" cy="5620149"/>
          </a:xfrm>
        </p:spPr>
        <p:txBody>
          <a:bodyPr wrap="square">
            <a:noAutofit/>
          </a:bodyPr>
          <a:lstStyle/>
          <a:p>
            <a:pPr marL="0" indent="0" algn="just">
              <a:buNone/>
            </a:pPr>
            <a:r>
              <a:rPr lang="en-US" sz="2000" dirty="0">
                <a:solidFill>
                  <a:srgbClr val="000000"/>
                </a:solidFill>
              </a:rPr>
              <a:t>To capture the grain size profile:</a:t>
            </a:r>
          </a:p>
          <a:p>
            <a:pPr marL="0" indent="0" algn="just">
              <a:buNone/>
            </a:pPr>
            <a:endParaRPr lang="en-US" sz="2000" dirty="0">
              <a:solidFill>
                <a:srgbClr val="000000"/>
              </a:solidFill>
            </a:endParaRPr>
          </a:p>
          <a:p>
            <a:pPr algn="just"/>
            <a:r>
              <a:rPr lang="en-US" sz="2000" dirty="0">
                <a:solidFill>
                  <a:srgbClr val="FF0000"/>
                </a:solidFill>
              </a:rPr>
              <a:t>Turn off all radio buttons</a:t>
            </a:r>
            <a:r>
              <a:rPr lang="en-US" sz="2000" dirty="0"/>
              <a:t> then turn on the log profile radio and click the bed profile digitize box.</a:t>
            </a:r>
          </a:p>
          <a:p>
            <a:pPr algn="just"/>
            <a:endParaRPr lang="en-US" sz="2000" dirty="0"/>
          </a:p>
          <a:p>
            <a:pPr algn="just"/>
            <a:r>
              <a:rPr lang="en-US" sz="2000" dirty="0"/>
              <a:t>Place a point at the base of all beds. For graded beds place enough points to capture the grain size profile.</a:t>
            </a:r>
          </a:p>
          <a:p>
            <a:pPr algn="just"/>
            <a:endParaRPr lang="en-US" sz="2000" dirty="0">
              <a:solidFill>
                <a:srgbClr val="FF0000"/>
              </a:solidFill>
            </a:endParaRPr>
          </a:p>
          <a:p>
            <a:pPr algn="just"/>
            <a:r>
              <a:rPr lang="en-US" sz="2000" dirty="0">
                <a:solidFill>
                  <a:srgbClr val="FF0000"/>
                </a:solidFill>
              </a:rPr>
              <a:t>Placing bed base points beneath the bed top point of the underlying bed will generate a false bed in the dataset.</a:t>
            </a:r>
          </a:p>
          <a:p>
            <a:pPr algn="just"/>
            <a:endParaRPr lang="en-US" sz="2000" dirty="0"/>
          </a:p>
          <a:p>
            <a:pPr algn="just"/>
            <a:r>
              <a:rPr lang="en-US" sz="2000" dirty="0"/>
              <a:t>Store points by clicking update interp.</a:t>
            </a:r>
          </a:p>
        </p:txBody>
      </p:sp>
      <p:pic>
        <p:nvPicPr>
          <p:cNvPr id="24" name="Picture 23" descr="Screen Shot 2015-10-08 at 5.18.12 PM.tiff"/>
          <p:cNvPicPr>
            <a:picLocks noChangeAspect="1"/>
          </p:cNvPicPr>
          <p:nvPr/>
        </p:nvPicPr>
        <p:blipFill rotWithShape="1">
          <a:blip r:embed="rId3" cstate="email">
            <a:extLst>
              <a:ext uri="{28A0092B-C50C-407E-A947-70E740481C1C}">
                <a14:useLocalDpi xmlns:a14="http://schemas.microsoft.com/office/drawing/2010/main" val="0"/>
              </a:ext>
            </a:extLst>
          </a:blip>
          <a:srcRect l="5689" t="10981" r="18216" b="15508"/>
          <a:stretch/>
        </p:blipFill>
        <p:spPr>
          <a:xfrm>
            <a:off x="5688397" y="1246909"/>
            <a:ext cx="3374531" cy="4406427"/>
          </a:xfrm>
          <a:prstGeom prst="rect">
            <a:avLst/>
          </a:prstGeom>
          <a:ln>
            <a:solidFill>
              <a:srgbClr val="000000"/>
            </a:solidFill>
          </a:ln>
        </p:spPr>
      </p:pic>
      <p:sp>
        <p:nvSpPr>
          <p:cNvPr id="25" name="Oval 24"/>
          <p:cNvSpPr/>
          <p:nvPr/>
        </p:nvSpPr>
        <p:spPr>
          <a:xfrm>
            <a:off x="8862874" y="1639965"/>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8542354" y="1832895"/>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8572604" y="1944233"/>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8607810" y="2245667"/>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8597661" y="2095143"/>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8468895" y="2448415"/>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8512103" y="2600815"/>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8562415" y="2754977"/>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8605728" y="2907377"/>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8628703" y="3059777"/>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8638060" y="3181926"/>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439875" y="3431959"/>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470125" y="3651340"/>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8285567" y="3870869"/>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8315817" y="3956880"/>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8310878" y="4079029"/>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8346068" y="4261679"/>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8463956" y="4414079"/>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8592665" y="4524740"/>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8674553" y="4737641"/>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8704803" y="4971242"/>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descr="Screen Shot 2015-10-08 at 5.42.18 PM.tiff"/>
          <p:cNvPicPr>
            <a:picLocks noChangeAspect="1"/>
          </p:cNvPicPr>
          <p:nvPr/>
        </p:nvPicPr>
        <p:blipFill rotWithShape="1">
          <a:blip r:embed="rId4" cstate="email">
            <a:extLst>
              <a:ext uri="{28A0092B-C50C-407E-A947-70E740481C1C}">
                <a14:useLocalDpi xmlns:a14="http://schemas.microsoft.com/office/drawing/2010/main" val="0"/>
              </a:ext>
            </a:extLst>
          </a:blip>
          <a:srcRect l="8744" t="10891" r="7967" b="5637"/>
          <a:stretch/>
        </p:blipFill>
        <p:spPr>
          <a:xfrm>
            <a:off x="5472214" y="1112033"/>
            <a:ext cx="1851094" cy="720862"/>
          </a:xfrm>
          <a:prstGeom prst="rect">
            <a:avLst/>
          </a:prstGeom>
          <a:ln>
            <a:solidFill>
              <a:srgbClr val="000000"/>
            </a:solidFill>
          </a:ln>
        </p:spPr>
      </p:pic>
      <p:sp>
        <p:nvSpPr>
          <p:cNvPr id="4" name="Slide Number Placeholder 3"/>
          <p:cNvSpPr>
            <a:spLocks noGrp="1"/>
          </p:cNvSpPr>
          <p:nvPr>
            <p:ph type="sldNum" sz="quarter" idx="12"/>
          </p:nvPr>
        </p:nvSpPr>
        <p:spPr/>
        <p:txBody>
          <a:bodyPr/>
          <a:lstStyle/>
          <a:p>
            <a:fld id="{687D7A59-36E2-48B9-B146-C1E59501F63F}" type="slidenum">
              <a:rPr lang="en-US" smtClean="0"/>
              <a:pPr/>
              <a:t>19</a:t>
            </a:fld>
            <a:endParaRPr lang="en-US"/>
          </a:p>
        </p:txBody>
      </p:sp>
    </p:spTree>
    <p:extLst>
      <p:ext uri="{BB962C8B-B14F-4D97-AF65-F5344CB8AC3E}">
        <p14:creationId xmlns:p14="http://schemas.microsoft.com/office/powerpoint/2010/main" val="159761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Introduction</a:t>
            </a:r>
            <a:endParaRPr lang="en-US" b="1" dirty="0">
              <a:solidFill>
                <a:srgbClr val="FF0000"/>
              </a:solidFill>
            </a:endParaRPr>
          </a:p>
        </p:txBody>
      </p:sp>
      <p:sp>
        <p:nvSpPr>
          <p:cNvPr id="2" name="Content Placeholder 1"/>
          <p:cNvSpPr>
            <a:spLocks noGrp="1"/>
          </p:cNvSpPr>
          <p:nvPr>
            <p:ph idx="1"/>
          </p:nvPr>
        </p:nvSpPr>
        <p:spPr>
          <a:xfrm>
            <a:off x="457200" y="1013248"/>
            <a:ext cx="8229600" cy="5620149"/>
          </a:xfrm>
        </p:spPr>
        <p:txBody>
          <a:bodyPr wrap="square">
            <a:noAutofit/>
          </a:bodyPr>
          <a:lstStyle/>
          <a:p>
            <a:pPr marL="0" indent="0" algn="just">
              <a:buNone/>
            </a:pPr>
            <a:r>
              <a:rPr lang="en-US" sz="2000" dirty="0"/>
              <a:t>Slides cover the following:</a:t>
            </a:r>
          </a:p>
          <a:p>
            <a:pPr algn="just">
              <a:buFontTx/>
              <a:buChar char="•"/>
            </a:pPr>
            <a:r>
              <a:rPr lang="en-US" sz="1800" dirty="0"/>
              <a:t>File and folder naming.</a:t>
            </a:r>
          </a:p>
          <a:p>
            <a:pPr algn="just">
              <a:buFontTx/>
              <a:buChar char="•"/>
            </a:pPr>
            <a:r>
              <a:rPr lang="en-US" sz="1800" dirty="0"/>
              <a:t>Preparing a section in Illustrator.</a:t>
            </a:r>
          </a:p>
          <a:p>
            <a:pPr algn="just">
              <a:buFontTx/>
              <a:buChar char="•"/>
            </a:pPr>
            <a:r>
              <a:rPr lang="en-US" sz="1800" dirty="0"/>
              <a:t>Loading the digitizer.</a:t>
            </a:r>
          </a:p>
          <a:p>
            <a:pPr algn="just">
              <a:buFontTx/>
              <a:buChar char="•"/>
            </a:pPr>
            <a:r>
              <a:rPr lang="en-US" sz="1800" dirty="0"/>
              <a:t>Loading and setting up a section.</a:t>
            </a:r>
          </a:p>
          <a:p>
            <a:pPr algn="just">
              <a:buFontTx/>
              <a:buChar char="•"/>
            </a:pPr>
            <a:r>
              <a:rPr lang="en-US" sz="1800" dirty="0"/>
              <a:t>Adding bed top points.</a:t>
            </a:r>
          </a:p>
          <a:p>
            <a:pPr algn="just">
              <a:buFontTx/>
              <a:buChar char="•"/>
            </a:pPr>
            <a:r>
              <a:rPr lang="en-US" sz="1800" dirty="0"/>
              <a:t>Adding profile points.</a:t>
            </a:r>
          </a:p>
          <a:p>
            <a:pPr algn="just">
              <a:buFontTx/>
              <a:buChar char="•"/>
            </a:pPr>
            <a:r>
              <a:rPr lang="en-US" sz="1800" dirty="0"/>
              <a:t>Adding covered or missing intervals.</a:t>
            </a:r>
          </a:p>
          <a:p>
            <a:pPr algn="just">
              <a:buFontTx/>
              <a:buChar char="•"/>
            </a:pPr>
            <a:r>
              <a:rPr lang="en-US" sz="1800" dirty="0"/>
              <a:t>Saving and reloading work.</a:t>
            </a:r>
          </a:p>
          <a:p>
            <a:pPr algn="just">
              <a:buFontTx/>
              <a:buChar char="•"/>
            </a:pPr>
            <a:r>
              <a:rPr lang="en-US" sz="1800" dirty="0"/>
              <a:t>Accuracy.</a:t>
            </a:r>
          </a:p>
          <a:p>
            <a:pPr algn="just">
              <a:buFontTx/>
              <a:buChar char="•"/>
            </a:pPr>
            <a:r>
              <a:rPr lang="en-US" sz="1800" dirty="0"/>
              <a:t>QC digitization.</a:t>
            </a:r>
          </a:p>
          <a:p>
            <a:pPr algn="just">
              <a:buFontTx/>
              <a:buChar char="•"/>
            </a:pPr>
            <a:r>
              <a:rPr lang="en-US" sz="1800" dirty="0"/>
              <a:t>Editing points.</a:t>
            </a:r>
          </a:p>
          <a:p>
            <a:pPr marL="0" indent="0" algn="just">
              <a:buNone/>
            </a:pPr>
            <a:endParaRPr lang="en-US" sz="2000" dirty="0"/>
          </a:p>
          <a:p>
            <a:pPr marL="0" indent="0" algn="just">
              <a:buNone/>
            </a:pPr>
            <a:endParaRPr lang="en-US" sz="2000" dirty="0"/>
          </a:p>
          <a:p>
            <a:pPr marL="0" indent="0" algn="just">
              <a:buNone/>
            </a:pPr>
            <a:endParaRPr lang="en-US" sz="2000"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2</a:t>
            </a:fld>
            <a:endParaRPr lang="en-US"/>
          </a:p>
        </p:txBody>
      </p:sp>
    </p:spTree>
    <p:extLst>
      <p:ext uri="{BB962C8B-B14F-4D97-AF65-F5344CB8AC3E}">
        <p14:creationId xmlns:p14="http://schemas.microsoft.com/office/powerpoint/2010/main" val="4159925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Bed profile points</a:t>
            </a:r>
          </a:p>
        </p:txBody>
      </p:sp>
      <p:sp>
        <p:nvSpPr>
          <p:cNvPr id="2" name="Content Placeholder 1"/>
          <p:cNvSpPr>
            <a:spLocks noGrp="1"/>
          </p:cNvSpPr>
          <p:nvPr>
            <p:ph idx="1"/>
          </p:nvPr>
        </p:nvSpPr>
        <p:spPr>
          <a:xfrm>
            <a:off x="457200" y="1013248"/>
            <a:ext cx="5339292" cy="5620149"/>
          </a:xfrm>
        </p:spPr>
        <p:txBody>
          <a:bodyPr wrap="square">
            <a:noAutofit/>
          </a:bodyPr>
          <a:lstStyle/>
          <a:p>
            <a:pPr algn="just"/>
            <a:r>
              <a:rPr lang="en-US" sz="2000" dirty="0">
                <a:solidFill>
                  <a:srgbClr val="FF0000"/>
                </a:solidFill>
              </a:rPr>
              <a:t>Warning</a:t>
            </a:r>
            <a:r>
              <a:rPr lang="en-US" sz="2000" dirty="0"/>
              <a:t> –  Bed profile points often merge with bed top points the first time that they are stored.</a:t>
            </a:r>
          </a:p>
          <a:p>
            <a:pPr marL="0" indent="0" algn="just">
              <a:buNone/>
            </a:pPr>
            <a:endParaRPr lang="en-US" sz="2000" dirty="0"/>
          </a:p>
          <a:p>
            <a:pPr algn="just"/>
            <a:r>
              <a:rPr lang="en-US" sz="2000" dirty="0"/>
              <a:t>After storing, refresh the graphic log (radio off an on </a:t>
            </a:r>
            <a:r>
              <a:rPr lang="en-US" sz="2000" i="1" dirty="0"/>
              <a:t>log profile)</a:t>
            </a:r>
            <a:r>
              <a:rPr lang="en-US" sz="2000" dirty="0"/>
              <a:t> and check the visible box for bed profile points. </a:t>
            </a:r>
          </a:p>
          <a:p>
            <a:pPr algn="just"/>
            <a:endParaRPr lang="en-US" sz="2000" dirty="0"/>
          </a:p>
          <a:p>
            <a:pPr algn="just"/>
            <a:r>
              <a:rPr lang="en-US" sz="2000" dirty="0"/>
              <a:t>If bed profile points are present at the top of the bed these data types have merged. </a:t>
            </a:r>
          </a:p>
          <a:p>
            <a:pPr algn="just"/>
            <a:endParaRPr lang="en-US" sz="2000" dirty="0"/>
          </a:p>
          <a:p>
            <a:pPr algn="just"/>
            <a:r>
              <a:rPr lang="en-US" sz="2000" dirty="0">
                <a:solidFill>
                  <a:srgbClr val="000000"/>
                </a:solidFill>
              </a:rPr>
              <a:t>Check the bed profile digitize box, right click  point and select delete all. Add add a new bed profile point and update active interp.  </a:t>
            </a:r>
          </a:p>
        </p:txBody>
      </p:sp>
      <p:sp>
        <p:nvSpPr>
          <p:cNvPr id="4" name="Slide Number Placeholder 3"/>
          <p:cNvSpPr>
            <a:spLocks noGrp="1"/>
          </p:cNvSpPr>
          <p:nvPr>
            <p:ph type="sldNum" sz="quarter" idx="12"/>
          </p:nvPr>
        </p:nvSpPr>
        <p:spPr/>
        <p:txBody>
          <a:bodyPr/>
          <a:lstStyle/>
          <a:p>
            <a:fld id="{687D7A59-36E2-48B9-B146-C1E59501F63F}" type="slidenum">
              <a:rPr lang="en-US" smtClean="0"/>
              <a:pPr/>
              <a:t>20</a:t>
            </a:fld>
            <a:endParaRPr lang="en-US"/>
          </a:p>
        </p:txBody>
      </p:sp>
      <p:pic>
        <p:nvPicPr>
          <p:cNvPr id="5" name="Picture 4" descr="Screen Shot 2015-10-10 at 4.04.41 PM.tiff"/>
          <p:cNvPicPr>
            <a:picLocks noChangeAspect="1"/>
          </p:cNvPicPr>
          <p:nvPr/>
        </p:nvPicPr>
        <p:blipFill rotWithShape="1">
          <a:blip r:embed="rId3" cstate="email">
            <a:extLst>
              <a:ext uri="{28A0092B-C50C-407E-A947-70E740481C1C}">
                <a14:useLocalDpi xmlns:a14="http://schemas.microsoft.com/office/drawing/2010/main" val="0"/>
              </a:ext>
            </a:extLst>
          </a:blip>
          <a:srcRect l="5616" r="6921"/>
          <a:stretch/>
        </p:blipFill>
        <p:spPr>
          <a:xfrm>
            <a:off x="6553200" y="1467229"/>
            <a:ext cx="1810559" cy="800100"/>
          </a:xfrm>
          <a:prstGeom prst="rect">
            <a:avLst/>
          </a:prstGeom>
          <a:ln>
            <a:solidFill>
              <a:srgbClr val="000000"/>
            </a:solidFill>
          </a:ln>
        </p:spPr>
      </p:pic>
      <p:grpSp>
        <p:nvGrpSpPr>
          <p:cNvPr id="7" name="Group 6"/>
          <p:cNvGrpSpPr/>
          <p:nvPr/>
        </p:nvGrpSpPr>
        <p:grpSpPr>
          <a:xfrm>
            <a:off x="5603817" y="2526714"/>
            <a:ext cx="3435431" cy="1572057"/>
            <a:chOff x="5636704" y="2903803"/>
            <a:chExt cx="3131325" cy="1432898"/>
          </a:xfrm>
        </p:grpSpPr>
        <p:pic>
          <p:nvPicPr>
            <p:cNvPr id="6" name="Picture 5" descr="Screen Shot 2015-10-10 at 4.04.36 PM.tif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975340" y="2903803"/>
              <a:ext cx="2792689" cy="1432898"/>
            </a:xfrm>
            <a:prstGeom prst="rect">
              <a:avLst/>
            </a:prstGeom>
          </p:spPr>
        </p:pic>
        <p:cxnSp>
          <p:nvCxnSpPr>
            <p:cNvPr id="49" name="Straight Connector 48"/>
            <p:cNvCxnSpPr/>
            <p:nvPr/>
          </p:nvCxnSpPr>
          <p:spPr>
            <a:xfrm flipV="1">
              <a:off x="5636704" y="3301376"/>
              <a:ext cx="2057805" cy="1035325"/>
            </a:xfrm>
            <a:prstGeom prst="line">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16899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Bed profile points</a:t>
            </a:r>
          </a:p>
        </p:txBody>
      </p:sp>
      <p:sp>
        <p:nvSpPr>
          <p:cNvPr id="2" name="Content Placeholder 1"/>
          <p:cNvSpPr>
            <a:spLocks noGrp="1"/>
          </p:cNvSpPr>
          <p:nvPr>
            <p:ph idx="1"/>
          </p:nvPr>
        </p:nvSpPr>
        <p:spPr>
          <a:xfrm>
            <a:off x="457200" y="1013248"/>
            <a:ext cx="4974478" cy="5620149"/>
          </a:xfrm>
        </p:spPr>
        <p:txBody>
          <a:bodyPr wrap="square">
            <a:noAutofit/>
          </a:bodyPr>
          <a:lstStyle/>
          <a:p>
            <a:pPr marL="0" indent="0" algn="just">
              <a:buNone/>
            </a:pPr>
            <a:r>
              <a:rPr lang="en-US" sz="2000" dirty="0"/>
              <a:t>Bed top points can be made visible to guide placement of bed profile points:</a:t>
            </a:r>
          </a:p>
          <a:p>
            <a:pPr algn="just"/>
            <a:r>
              <a:rPr lang="en-US" sz="2000" dirty="0"/>
              <a:t>Set </a:t>
            </a:r>
            <a:r>
              <a:rPr lang="en-US" sz="2000" b="1" dirty="0"/>
              <a:t>bed tops to visible </a:t>
            </a:r>
            <a:r>
              <a:rPr lang="en-US" sz="2000" dirty="0"/>
              <a:t>- these will show as red dots on the graphic log. </a:t>
            </a:r>
            <a:r>
              <a:rPr lang="en-US" sz="2000" dirty="0">
                <a:solidFill>
                  <a:srgbClr val="FF0000"/>
                </a:solidFill>
              </a:rPr>
              <a:t>Do not select the bed top digitize box </a:t>
            </a:r>
            <a:r>
              <a:rPr lang="en-US" sz="2000" dirty="0"/>
              <a:t>– if you do radio off and on the log profile button.</a:t>
            </a:r>
          </a:p>
          <a:p>
            <a:pPr marL="0" indent="0" algn="just">
              <a:buNone/>
            </a:pPr>
            <a:endParaRPr lang="en-US" sz="2000" dirty="0"/>
          </a:p>
          <a:p>
            <a:pPr algn="just"/>
            <a:r>
              <a:rPr lang="en-US" sz="2000" dirty="0"/>
              <a:t>Select the </a:t>
            </a:r>
            <a:r>
              <a:rPr lang="en-US" sz="2000" b="1" dirty="0"/>
              <a:t>bed profile digitize box</a:t>
            </a:r>
            <a:r>
              <a:rPr lang="en-US" sz="2000" dirty="0"/>
              <a:t>– these will show as blue dots indicating that these are the active interpretation.</a:t>
            </a:r>
          </a:p>
        </p:txBody>
      </p:sp>
      <p:sp>
        <p:nvSpPr>
          <p:cNvPr id="36" name="Oval 35"/>
          <p:cNvSpPr/>
          <p:nvPr/>
        </p:nvSpPr>
        <p:spPr>
          <a:xfrm>
            <a:off x="7399339" y="2709042"/>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429589" y="2928423"/>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8270342" y="3356112"/>
            <a:ext cx="60501" cy="6050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Screen Shot 2015-10-08 at 5.29.22 PM.tiff"/>
          <p:cNvPicPr>
            <a:picLocks noChangeAspect="1"/>
          </p:cNvPicPr>
          <p:nvPr/>
        </p:nvPicPr>
        <p:blipFill rotWithShape="1">
          <a:blip r:embed="rId3" cstate="email">
            <a:extLst>
              <a:ext uri="{28A0092B-C50C-407E-A947-70E740481C1C}">
                <a14:useLocalDpi xmlns:a14="http://schemas.microsoft.com/office/drawing/2010/main" val="0"/>
              </a:ext>
            </a:extLst>
          </a:blip>
          <a:srcRect l="24603" r="17283"/>
          <a:stretch/>
        </p:blipFill>
        <p:spPr>
          <a:xfrm>
            <a:off x="5769468" y="1134763"/>
            <a:ext cx="3272617" cy="3148557"/>
          </a:xfrm>
          <a:prstGeom prst="rect">
            <a:avLst/>
          </a:prstGeom>
          <a:ln>
            <a:solidFill>
              <a:srgbClr val="000000"/>
            </a:solidFill>
          </a:ln>
        </p:spPr>
      </p:pic>
      <p:pic>
        <p:nvPicPr>
          <p:cNvPr id="42" name="Picture 41" descr="Screen Shot 2015-10-08 at 5.29.06 PM.tif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34353" y="986228"/>
            <a:ext cx="1981200" cy="749300"/>
          </a:xfrm>
          <a:prstGeom prst="rect">
            <a:avLst/>
          </a:prstGeom>
          <a:ln>
            <a:solidFill>
              <a:srgbClr val="000000"/>
            </a:solidFill>
          </a:ln>
        </p:spPr>
      </p:pic>
      <p:sp>
        <p:nvSpPr>
          <p:cNvPr id="9" name="Content Placeholder 1"/>
          <p:cNvSpPr txBox="1">
            <a:spLocks/>
          </p:cNvSpPr>
          <p:nvPr/>
        </p:nvSpPr>
        <p:spPr>
          <a:xfrm>
            <a:off x="470712" y="4283321"/>
            <a:ext cx="8392922" cy="2461872"/>
          </a:xfrm>
          <a:prstGeom prst="rect">
            <a:avLst/>
          </a:prstGeom>
        </p:spPr>
        <p:txBody>
          <a:bodyPr vert="horz" wrap="square"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endParaRPr lang="en-US" sz="2000" dirty="0"/>
          </a:p>
          <a:p>
            <a:pPr algn="just"/>
            <a:r>
              <a:rPr lang="en-US" sz="2000" dirty="0"/>
              <a:t>Add bed profile points.</a:t>
            </a:r>
          </a:p>
          <a:p>
            <a:pPr algn="just"/>
            <a:endParaRPr lang="en-US" sz="2000" dirty="0"/>
          </a:p>
          <a:p>
            <a:pPr algn="just"/>
            <a:r>
              <a:rPr lang="en-US" sz="2000" dirty="0">
                <a:solidFill>
                  <a:srgbClr val="FF0000"/>
                </a:solidFill>
              </a:rPr>
              <a:t>Before updating active interp. </a:t>
            </a:r>
            <a:r>
              <a:rPr lang="en-US" sz="2000" dirty="0">
                <a:solidFill>
                  <a:srgbClr val="000000"/>
                </a:solidFill>
              </a:rPr>
              <a:t>Turn off the bed top visible check box, reselect the bed profile digitize box and then click update active interp.</a:t>
            </a:r>
          </a:p>
        </p:txBody>
      </p:sp>
      <p:sp>
        <p:nvSpPr>
          <p:cNvPr id="4" name="Slide Number Placeholder 3"/>
          <p:cNvSpPr>
            <a:spLocks noGrp="1"/>
          </p:cNvSpPr>
          <p:nvPr>
            <p:ph type="sldNum" sz="quarter" idx="12"/>
          </p:nvPr>
        </p:nvSpPr>
        <p:spPr/>
        <p:txBody>
          <a:bodyPr/>
          <a:lstStyle/>
          <a:p>
            <a:fld id="{687D7A59-36E2-48B9-B146-C1E59501F63F}" type="slidenum">
              <a:rPr lang="en-US" smtClean="0"/>
              <a:pPr/>
              <a:t>21</a:t>
            </a:fld>
            <a:endParaRPr lang="en-US"/>
          </a:p>
        </p:txBody>
      </p:sp>
    </p:spTree>
    <p:extLst>
      <p:ext uri="{BB962C8B-B14F-4D97-AF65-F5344CB8AC3E}">
        <p14:creationId xmlns:p14="http://schemas.microsoft.com/office/powerpoint/2010/main" val="649887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Insert covered intervals</a:t>
            </a:r>
          </a:p>
        </p:txBody>
      </p:sp>
      <p:sp>
        <p:nvSpPr>
          <p:cNvPr id="2" name="Content Placeholder 1"/>
          <p:cNvSpPr>
            <a:spLocks noGrp="1"/>
          </p:cNvSpPr>
          <p:nvPr>
            <p:ph idx="1"/>
          </p:nvPr>
        </p:nvSpPr>
        <p:spPr>
          <a:xfrm>
            <a:off x="457199" y="1013248"/>
            <a:ext cx="3515221" cy="5620149"/>
          </a:xfrm>
        </p:spPr>
        <p:txBody>
          <a:bodyPr wrap="square">
            <a:noAutofit/>
          </a:bodyPr>
          <a:lstStyle/>
          <a:p>
            <a:pPr algn="just"/>
            <a:r>
              <a:rPr lang="en-US" sz="2000" dirty="0"/>
              <a:t>Place a bed top point at the top of the covered interval (blue arrow) and update active interp. </a:t>
            </a:r>
          </a:p>
          <a:p>
            <a:pPr marL="0" indent="0" algn="just">
              <a:buNone/>
            </a:pPr>
            <a:endParaRPr lang="en-US" sz="2000" dirty="0"/>
          </a:p>
          <a:p>
            <a:pPr algn="just"/>
            <a:r>
              <a:rPr lang="en-US" sz="2000" dirty="0"/>
              <a:t>Deselect the log profile radio button and active the Shell radio button.</a:t>
            </a:r>
          </a:p>
          <a:p>
            <a:pPr algn="just"/>
            <a:endParaRPr lang="en-US" sz="2000" dirty="0"/>
          </a:p>
          <a:p>
            <a:pPr algn="just"/>
            <a:r>
              <a:rPr lang="en-US" sz="2000" dirty="0"/>
              <a:t>Select the No Recovery box (turns blue) and place a  point somewhere in the covered interval (black arrow).</a:t>
            </a:r>
          </a:p>
          <a:p>
            <a:pPr marL="0" indent="0" algn="just">
              <a:buNone/>
            </a:pPr>
            <a:endParaRPr lang="en-US" sz="2000" dirty="0"/>
          </a:p>
          <a:p>
            <a:pPr algn="just"/>
            <a:r>
              <a:rPr lang="en-US" sz="2000" dirty="0"/>
              <a:t>Update active interp.</a:t>
            </a:r>
          </a:p>
          <a:p>
            <a:pPr algn="just"/>
            <a:endParaRPr lang="en-US" sz="2000" dirty="0"/>
          </a:p>
          <a:p>
            <a:pPr algn="just"/>
            <a:endParaRPr lang="en-US" sz="2000"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22</a:t>
            </a:fld>
            <a:endParaRPr lang="en-US"/>
          </a:p>
        </p:txBody>
      </p:sp>
      <p:pic>
        <p:nvPicPr>
          <p:cNvPr id="5" name="Picture 4" descr="Screen Shot 2015-10-11 at 2.30.00 P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134561" y="3908096"/>
            <a:ext cx="4925304" cy="2149997"/>
          </a:xfrm>
          <a:prstGeom prst="rect">
            <a:avLst/>
          </a:prstGeom>
          <a:ln>
            <a:solidFill>
              <a:schemeClr val="tx1"/>
            </a:solidFill>
          </a:ln>
        </p:spPr>
      </p:pic>
      <p:grpSp>
        <p:nvGrpSpPr>
          <p:cNvPr id="18" name="Group 17"/>
          <p:cNvGrpSpPr/>
          <p:nvPr/>
        </p:nvGrpSpPr>
        <p:grpSpPr>
          <a:xfrm>
            <a:off x="4134561" y="1084511"/>
            <a:ext cx="4925304" cy="2468181"/>
            <a:chOff x="3184474" y="3542096"/>
            <a:chExt cx="5875392" cy="2769543"/>
          </a:xfrm>
        </p:grpSpPr>
        <p:grpSp>
          <p:nvGrpSpPr>
            <p:cNvPr id="11" name="Group 10"/>
            <p:cNvGrpSpPr/>
            <p:nvPr/>
          </p:nvGrpSpPr>
          <p:grpSpPr>
            <a:xfrm>
              <a:off x="3184474" y="3542096"/>
              <a:ext cx="5875392" cy="2769543"/>
              <a:chOff x="3161723" y="2539876"/>
              <a:chExt cx="3639878" cy="1715766"/>
            </a:xfrm>
          </p:grpSpPr>
          <p:pic>
            <p:nvPicPr>
              <p:cNvPr id="6" name="Picture 5" descr="Screen Shot 2015-10-11 at 2.28.59 PM.tiff"/>
              <p:cNvPicPr>
                <a:picLocks noChangeAspect="1"/>
              </p:cNvPicPr>
              <p:nvPr/>
            </p:nvPicPr>
            <p:blipFill rotWithShape="1">
              <a:blip r:embed="rId3" cstate="email">
                <a:extLst>
                  <a:ext uri="{28A0092B-C50C-407E-A947-70E740481C1C}">
                    <a14:useLocalDpi xmlns:a14="http://schemas.microsoft.com/office/drawing/2010/main" val="0"/>
                  </a:ext>
                </a:extLst>
              </a:blip>
              <a:srcRect t="24382" b="43022"/>
              <a:stretch/>
            </p:blipFill>
            <p:spPr>
              <a:xfrm>
                <a:off x="3161723" y="2539876"/>
                <a:ext cx="3639878" cy="1715766"/>
              </a:xfrm>
              <a:prstGeom prst="rect">
                <a:avLst/>
              </a:prstGeom>
              <a:ln>
                <a:solidFill>
                  <a:srgbClr val="000000"/>
                </a:solidFill>
              </a:ln>
            </p:spPr>
          </p:pic>
          <p:cxnSp>
            <p:nvCxnSpPr>
              <p:cNvPr id="8" name="Straight Arrow Connector 7"/>
              <p:cNvCxnSpPr/>
              <p:nvPr/>
            </p:nvCxnSpPr>
            <p:spPr>
              <a:xfrm flipH="1" flipV="1">
                <a:off x="4627189" y="3488603"/>
                <a:ext cx="231060" cy="14445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4627189" y="3090058"/>
                <a:ext cx="231060" cy="14445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877703" y="4430185"/>
              <a:ext cx="581000" cy="1292757"/>
              <a:chOff x="4837166" y="4430185"/>
              <a:chExt cx="712823" cy="1292757"/>
            </a:xfrm>
          </p:grpSpPr>
          <p:cxnSp>
            <p:nvCxnSpPr>
              <p:cNvPr id="13" name="Straight Connector 12"/>
              <p:cNvCxnSpPr/>
              <p:nvPr/>
            </p:nvCxnSpPr>
            <p:spPr>
              <a:xfrm flipH="1" flipV="1">
                <a:off x="4837167" y="4430185"/>
                <a:ext cx="712822" cy="129275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4837166" y="4430185"/>
                <a:ext cx="712823" cy="129275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69272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Saving</a:t>
            </a:r>
          </a:p>
        </p:txBody>
      </p:sp>
      <p:sp>
        <p:nvSpPr>
          <p:cNvPr id="7" name="Content Placeholder 1"/>
          <p:cNvSpPr>
            <a:spLocks noGrp="1"/>
          </p:cNvSpPr>
          <p:nvPr>
            <p:ph idx="1"/>
          </p:nvPr>
        </p:nvSpPr>
        <p:spPr>
          <a:xfrm>
            <a:off x="457199" y="1013248"/>
            <a:ext cx="8229601" cy="5620149"/>
          </a:xfrm>
        </p:spPr>
        <p:txBody>
          <a:bodyPr wrap="square">
            <a:noAutofit/>
          </a:bodyPr>
          <a:lstStyle/>
          <a:p>
            <a:pPr marL="0" indent="0" algn="just">
              <a:buNone/>
            </a:pPr>
            <a:r>
              <a:rPr lang="en-US" sz="2000" dirty="0"/>
              <a:t>Before saving:</a:t>
            </a:r>
          </a:p>
          <a:p>
            <a:pPr marL="0" indent="0" algn="just">
              <a:buNone/>
            </a:pPr>
            <a:endParaRPr lang="en-US" sz="2000" dirty="0"/>
          </a:p>
          <a:p>
            <a:pPr algn="just"/>
            <a:r>
              <a:rPr lang="en-US" sz="2000" dirty="0"/>
              <a:t>Make sure all radio buttons are turned off.</a:t>
            </a:r>
          </a:p>
          <a:p>
            <a:pPr algn="just"/>
            <a:endParaRPr lang="en-US" sz="2000" dirty="0"/>
          </a:p>
          <a:p>
            <a:pPr algn="just"/>
            <a:r>
              <a:rPr lang="en-US" sz="2000" dirty="0"/>
              <a:t>Check that used files, and the folders they are located in, do not have special characters or spaces in their name. </a:t>
            </a:r>
          </a:p>
          <a:p>
            <a:pPr algn="just"/>
            <a:endParaRPr lang="en-US" sz="2000" dirty="0"/>
          </a:p>
          <a:p>
            <a:pPr algn="just"/>
            <a:r>
              <a:rPr lang="en-US" sz="2000" dirty="0"/>
              <a:t>Make sure data has been input for the following:</a:t>
            </a:r>
          </a:p>
          <a:p>
            <a:pPr marL="800100" lvl="1" indent="-342900" algn="just">
              <a:buFont typeface="Arial"/>
              <a:buAutoNum type="arabicPeriod"/>
            </a:pPr>
            <a:r>
              <a:rPr lang="en-US" sz="1600" dirty="0"/>
              <a:t>Core ID and location info. </a:t>
            </a:r>
          </a:p>
          <a:p>
            <a:pPr marL="800100" lvl="1" indent="-342900" algn="just">
              <a:buAutoNum type="arabicPeriod"/>
            </a:pPr>
            <a:r>
              <a:rPr lang="en-US" sz="1600" dirty="0"/>
              <a:t>Vertical scale.</a:t>
            </a:r>
          </a:p>
          <a:p>
            <a:pPr marL="800100" lvl="1" indent="-342900" algn="just">
              <a:buAutoNum type="arabicPeriod"/>
            </a:pPr>
            <a:r>
              <a:rPr lang="en-US" sz="1600" dirty="0"/>
              <a:t>Grain size scale.</a:t>
            </a:r>
          </a:p>
          <a:p>
            <a:pPr marL="800100" lvl="1" indent="-342900" algn="just">
              <a:buAutoNum type="arabicPeriod"/>
            </a:pPr>
            <a:r>
              <a:rPr lang="en-US" sz="1600" dirty="0"/>
              <a:t>Some points for both bed tops and bed profiles.</a:t>
            </a:r>
          </a:p>
        </p:txBody>
      </p:sp>
      <p:sp>
        <p:nvSpPr>
          <p:cNvPr id="2" name="Slide Number Placeholder 1"/>
          <p:cNvSpPr>
            <a:spLocks noGrp="1"/>
          </p:cNvSpPr>
          <p:nvPr>
            <p:ph type="sldNum" sz="quarter" idx="12"/>
          </p:nvPr>
        </p:nvSpPr>
        <p:spPr/>
        <p:txBody>
          <a:bodyPr/>
          <a:lstStyle/>
          <a:p>
            <a:fld id="{687D7A59-36E2-48B9-B146-C1E59501F63F}" type="slidenum">
              <a:rPr lang="en-US" smtClean="0"/>
              <a:pPr/>
              <a:t>23</a:t>
            </a:fld>
            <a:endParaRPr lang="en-US" dirty="0"/>
          </a:p>
        </p:txBody>
      </p:sp>
    </p:spTree>
    <p:extLst>
      <p:ext uri="{BB962C8B-B14F-4D97-AF65-F5344CB8AC3E}">
        <p14:creationId xmlns:p14="http://schemas.microsoft.com/office/powerpoint/2010/main" val="351326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Saving</a:t>
            </a:r>
          </a:p>
        </p:txBody>
      </p:sp>
      <p:sp>
        <p:nvSpPr>
          <p:cNvPr id="2" name="Content Placeholder 1"/>
          <p:cNvSpPr>
            <a:spLocks noGrp="1"/>
          </p:cNvSpPr>
          <p:nvPr>
            <p:ph idx="1"/>
          </p:nvPr>
        </p:nvSpPr>
        <p:spPr>
          <a:xfrm>
            <a:off x="457200" y="1013248"/>
            <a:ext cx="8229600" cy="5620149"/>
          </a:xfrm>
        </p:spPr>
        <p:txBody>
          <a:bodyPr wrap="square">
            <a:noAutofit/>
          </a:bodyPr>
          <a:lstStyle/>
          <a:p>
            <a:pPr algn="just"/>
            <a:r>
              <a:rPr lang="en-US" sz="2000" dirty="0"/>
              <a:t>Export to workspace</a:t>
            </a:r>
          </a:p>
          <a:p>
            <a:pPr lvl="1" algn="just"/>
            <a:r>
              <a:rPr lang="en-US" sz="2000" dirty="0"/>
              <a:t>This updates the data in the workspace window of the main </a:t>
            </a:r>
            <a:r>
              <a:rPr lang="en-US" sz="2000" dirty="0" err="1"/>
              <a:t>Matlab</a:t>
            </a:r>
            <a:r>
              <a:rPr lang="en-US" sz="2000" dirty="0"/>
              <a:t> window.</a:t>
            </a:r>
          </a:p>
          <a:p>
            <a:pPr marL="0" indent="0" algn="just">
              <a:buNone/>
            </a:pPr>
            <a:endParaRPr lang="en-US" sz="2000" dirty="0"/>
          </a:p>
          <a:p>
            <a:pPr algn="just"/>
            <a:r>
              <a:rPr lang="en-US" sz="2000" dirty="0"/>
              <a:t>Export to </a:t>
            </a:r>
            <a:r>
              <a:rPr lang="en-US" sz="2000" dirty="0" err="1"/>
              <a:t>matfile</a:t>
            </a:r>
            <a:endParaRPr lang="en-US" sz="2000" dirty="0"/>
          </a:p>
          <a:p>
            <a:pPr lvl="1" algn="just"/>
            <a:r>
              <a:rPr lang="en-US" sz="2000" dirty="0"/>
              <a:t>Save as </a:t>
            </a:r>
            <a:r>
              <a:rPr lang="en-US" sz="2000" i="1" dirty="0" err="1"/>
              <a:t>sectionname</a:t>
            </a:r>
            <a:r>
              <a:rPr lang="en-US" sz="2000" dirty="0" err="1"/>
              <a:t>.</a:t>
            </a:r>
            <a:r>
              <a:rPr lang="en-US" sz="2000" b="1" dirty="0" err="1">
                <a:solidFill>
                  <a:srgbClr val="FF0000"/>
                </a:solidFill>
              </a:rPr>
              <a:t>mat</a:t>
            </a:r>
            <a:r>
              <a:rPr lang="en-US" sz="2000" dirty="0"/>
              <a:t> (no special characters or spaces) in the same folder as the </a:t>
            </a:r>
            <a:r>
              <a:rPr lang="en-US" sz="2000" i="1" dirty="0"/>
              <a:t>CoreProcessing_v1.m </a:t>
            </a:r>
            <a:r>
              <a:rPr lang="en-US" sz="2000" dirty="0"/>
              <a:t>file or a sub-folder within this folder. </a:t>
            </a:r>
          </a:p>
          <a:p>
            <a:pPr marL="457200" lvl="1" indent="0" algn="just">
              <a:buNone/>
            </a:pPr>
            <a:endParaRPr lang="en-US" sz="2000" dirty="0"/>
          </a:p>
          <a:p>
            <a:pPr algn="just"/>
            <a:r>
              <a:rPr lang="en-US" sz="2000" dirty="0"/>
              <a:t>Periodically save different versions</a:t>
            </a:r>
          </a:p>
          <a:p>
            <a:pPr lvl="1" algn="just"/>
            <a:r>
              <a:rPr lang="en-US" sz="2000" i="1" dirty="0">
                <a:solidFill>
                  <a:srgbClr val="000000"/>
                </a:solidFill>
              </a:rPr>
              <a:t>sectionname_v1</a:t>
            </a:r>
            <a:r>
              <a:rPr lang="en-US" sz="2000" dirty="0">
                <a:solidFill>
                  <a:srgbClr val="000000"/>
                </a:solidFill>
              </a:rPr>
              <a:t>.mat, </a:t>
            </a:r>
            <a:r>
              <a:rPr lang="en-US" sz="2000" i="1" dirty="0">
                <a:solidFill>
                  <a:srgbClr val="000000"/>
                </a:solidFill>
              </a:rPr>
              <a:t>sectionname__v2</a:t>
            </a:r>
            <a:r>
              <a:rPr lang="en-US" sz="2000" dirty="0">
                <a:solidFill>
                  <a:srgbClr val="000000"/>
                </a:solidFill>
              </a:rPr>
              <a:t>.mat</a:t>
            </a:r>
            <a:r>
              <a:rPr lang="en-US" sz="2000" i="1" dirty="0">
                <a:solidFill>
                  <a:srgbClr val="000000"/>
                </a:solidFill>
              </a:rPr>
              <a:t>, etc</a:t>
            </a:r>
            <a:r>
              <a:rPr lang="en-US" sz="2000" i="1" dirty="0"/>
              <a:t>……..</a:t>
            </a:r>
          </a:p>
          <a:p>
            <a:pPr lvl="1" algn="just"/>
            <a:r>
              <a:rPr lang="en-US" sz="2000" dirty="0"/>
              <a:t>Things can go wrong so its good to keep back ups along the way.</a:t>
            </a:r>
          </a:p>
          <a:p>
            <a:pPr algn="just"/>
            <a:endParaRPr lang="en-US" sz="2000"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24</a:t>
            </a:fld>
            <a:endParaRPr lang="en-US"/>
          </a:p>
        </p:txBody>
      </p:sp>
    </p:spTree>
    <p:extLst>
      <p:ext uri="{BB962C8B-B14F-4D97-AF65-F5344CB8AC3E}">
        <p14:creationId xmlns:p14="http://schemas.microsoft.com/office/powerpoint/2010/main" val="3722494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Saving</a:t>
            </a:r>
          </a:p>
        </p:txBody>
      </p:sp>
      <p:sp>
        <p:nvSpPr>
          <p:cNvPr id="7" name="Content Placeholder 1"/>
          <p:cNvSpPr>
            <a:spLocks noGrp="1"/>
          </p:cNvSpPr>
          <p:nvPr>
            <p:ph idx="1"/>
          </p:nvPr>
        </p:nvSpPr>
        <p:spPr>
          <a:xfrm>
            <a:off x="457199" y="1013248"/>
            <a:ext cx="8229601" cy="5620149"/>
          </a:xfrm>
        </p:spPr>
        <p:txBody>
          <a:bodyPr wrap="square">
            <a:noAutofit/>
          </a:bodyPr>
          <a:lstStyle/>
          <a:p>
            <a:pPr marL="0" indent="0" algn="just">
              <a:buNone/>
            </a:pPr>
            <a:r>
              <a:rPr lang="en-US" sz="2000" dirty="0"/>
              <a:t>To save work as quickly as possible:</a:t>
            </a:r>
          </a:p>
          <a:p>
            <a:pPr marL="0" indent="0" algn="just">
              <a:buNone/>
            </a:pPr>
            <a:endParaRPr lang="en-US" sz="2000" dirty="0"/>
          </a:p>
          <a:p>
            <a:pPr algn="just"/>
            <a:r>
              <a:rPr lang="en-US" sz="2000" dirty="0"/>
              <a:t>Enter Core ID and location info. </a:t>
            </a:r>
          </a:p>
          <a:p>
            <a:pPr algn="just"/>
            <a:r>
              <a:rPr lang="en-US" sz="2000" dirty="0"/>
              <a:t>Set the Vertical scale.</a:t>
            </a:r>
          </a:p>
          <a:p>
            <a:pPr algn="just"/>
            <a:r>
              <a:rPr lang="en-US" sz="2000" dirty="0"/>
              <a:t>Set Grain size scale.</a:t>
            </a:r>
          </a:p>
          <a:p>
            <a:pPr algn="just"/>
            <a:r>
              <a:rPr lang="en-US" sz="2000" dirty="0"/>
              <a:t>Place a bed top point at the very base of the section and the top of the first sedimentation unit. Update active </a:t>
            </a:r>
            <a:r>
              <a:rPr lang="en-US" sz="2000" dirty="0" err="1"/>
              <a:t>interp</a:t>
            </a:r>
            <a:r>
              <a:rPr lang="en-US" sz="2000" dirty="0"/>
              <a:t> and radio off log profile.</a:t>
            </a:r>
          </a:p>
          <a:p>
            <a:pPr algn="just"/>
            <a:r>
              <a:rPr lang="en-US" sz="2000" dirty="0"/>
              <a:t>Place a bed profile point somewhere along the grain size profile between these two points. Update active </a:t>
            </a:r>
            <a:r>
              <a:rPr lang="en-US" sz="2000" dirty="0" err="1"/>
              <a:t>interp</a:t>
            </a:r>
            <a:r>
              <a:rPr lang="en-US" sz="2000" dirty="0"/>
              <a:t> and radio off log profile.</a:t>
            </a:r>
          </a:p>
          <a:p>
            <a:pPr algn="just"/>
            <a:r>
              <a:rPr lang="en-US" sz="2000" dirty="0"/>
              <a:t>Check that bed profile points have not merged with bed top points (see slides relating to bed profile points).</a:t>
            </a:r>
          </a:p>
          <a:p>
            <a:pPr algn="just"/>
            <a:r>
              <a:rPr lang="en-US" sz="2000" dirty="0"/>
              <a:t>Export to workspace.</a:t>
            </a:r>
          </a:p>
          <a:p>
            <a:pPr algn="just"/>
            <a:r>
              <a:rPr lang="en-US" sz="2000" dirty="0"/>
              <a:t>Export to </a:t>
            </a:r>
            <a:r>
              <a:rPr lang="en-US" sz="2000" dirty="0" err="1"/>
              <a:t>matfile</a:t>
            </a:r>
            <a:r>
              <a:rPr lang="en-US" sz="2000" dirty="0"/>
              <a:t>.</a:t>
            </a:r>
          </a:p>
        </p:txBody>
      </p:sp>
      <p:sp>
        <p:nvSpPr>
          <p:cNvPr id="2" name="Slide Number Placeholder 1"/>
          <p:cNvSpPr>
            <a:spLocks noGrp="1"/>
          </p:cNvSpPr>
          <p:nvPr>
            <p:ph type="sldNum" sz="quarter" idx="12"/>
          </p:nvPr>
        </p:nvSpPr>
        <p:spPr/>
        <p:txBody>
          <a:bodyPr/>
          <a:lstStyle/>
          <a:p>
            <a:fld id="{687D7A59-36E2-48B9-B146-C1E59501F63F}" type="slidenum">
              <a:rPr lang="en-US" smtClean="0"/>
              <a:pPr/>
              <a:t>25</a:t>
            </a:fld>
            <a:endParaRPr lang="en-US" dirty="0"/>
          </a:p>
        </p:txBody>
      </p:sp>
    </p:spTree>
    <p:extLst>
      <p:ext uri="{BB962C8B-B14F-4D97-AF65-F5344CB8AC3E}">
        <p14:creationId xmlns:p14="http://schemas.microsoft.com/office/powerpoint/2010/main" val="1883174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Load saved files</a:t>
            </a:r>
          </a:p>
        </p:txBody>
      </p:sp>
      <p:sp>
        <p:nvSpPr>
          <p:cNvPr id="7" name="Content Placeholder 1"/>
          <p:cNvSpPr>
            <a:spLocks noGrp="1"/>
          </p:cNvSpPr>
          <p:nvPr>
            <p:ph idx="1"/>
          </p:nvPr>
        </p:nvSpPr>
        <p:spPr>
          <a:xfrm>
            <a:off x="457199" y="1013248"/>
            <a:ext cx="8229601" cy="5620149"/>
          </a:xfrm>
        </p:spPr>
        <p:txBody>
          <a:bodyPr wrap="square">
            <a:noAutofit/>
          </a:bodyPr>
          <a:lstStyle/>
          <a:p>
            <a:pPr algn="just"/>
            <a:r>
              <a:rPr lang="en-US" sz="2000" dirty="0"/>
              <a:t>Close the digitizer.</a:t>
            </a:r>
          </a:p>
          <a:p>
            <a:pPr algn="just"/>
            <a:endParaRPr lang="en-US" sz="2000" dirty="0"/>
          </a:p>
          <a:p>
            <a:pPr algn="just"/>
            <a:r>
              <a:rPr lang="en-US" sz="2000" dirty="0"/>
              <a:t>In the command window type clear, press return on the keypad, type </a:t>
            </a:r>
            <a:r>
              <a:rPr lang="en-US" sz="2000" dirty="0" err="1"/>
              <a:t>clc</a:t>
            </a:r>
            <a:r>
              <a:rPr lang="en-US" sz="2000" dirty="0"/>
              <a:t> and then press return again to clear the workspace.</a:t>
            </a:r>
          </a:p>
          <a:p>
            <a:pPr marL="0" indent="0" algn="just">
              <a:buNone/>
            </a:pPr>
            <a:endParaRPr lang="en-US" sz="2000" dirty="0"/>
          </a:p>
          <a:p>
            <a:pPr algn="just"/>
            <a:r>
              <a:rPr lang="en-US" sz="2000" dirty="0"/>
              <a:t>Run </a:t>
            </a:r>
            <a:r>
              <a:rPr lang="en-US" sz="2000" i="1" dirty="0"/>
              <a:t>CoreProcessing_v1.m to open the </a:t>
            </a:r>
            <a:r>
              <a:rPr lang="en-US" sz="2000" dirty="0"/>
              <a:t>digitizer window and load the tiff file (see previous slides)</a:t>
            </a:r>
          </a:p>
          <a:p>
            <a:pPr algn="just"/>
            <a:endParaRPr lang="en-US" sz="2000" dirty="0"/>
          </a:p>
          <a:p>
            <a:pPr algn="just"/>
            <a:r>
              <a:rPr lang="en-US" sz="2000" dirty="0"/>
              <a:t>Reselect load, select points and select the saved .mat file</a:t>
            </a:r>
          </a:p>
          <a:p>
            <a:pPr lvl="1" algn="just">
              <a:buFontTx/>
              <a:buChar char="-"/>
            </a:pPr>
            <a:r>
              <a:rPr lang="en-US" sz="2000" i="1" dirty="0"/>
              <a:t>Does turning on the vertical scale or grain size scale reload your points? Do bed top points and bed profile points occur in the correct place and are they separate from one another?</a:t>
            </a:r>
          </a:p>
          <a:p>
            <a:pPr lvl="1" algn="just">
              <a:buFontTx/>
              <a:buChar char="-"/>
            </a:pPr>
            <a:r>
              <a:rPr lang="en-US" sz="2000" i="1" dirty="0">
                <a:solidFill>
                  <a:srgbClr val="FF0000"/>
                </a:solidFill>
              </a:rPr>
              <a:t>Remember to not turn more than one radio button on at the same time and to turn the log profile radio off and on between checking different types of points.</a:t>
            </a:r>
          </a:p>
        </p:txBody>
      </p:sp>
      <p:sp>
        <p:nvSpPr>
          <p:cNvPr id="2" name="Slide Number Placeholder 1"/>
          <p:cNvSpPr>
            <a:spLocks noGrp="1"/>
          </p:cNvSpPr>
          <p:nvPr>
            <p:ph type="sldNum" sz="quarter" idx="12"/>
          </p:nvPr>
        </p:nvSpPr>
        <p:spPr/>
        <p:txBody>
          <a:bodyPr/>
          <a:lstStyle/>
          <a:p>
            <a:fld id="{687D7A59-36E2-48B9-B146-C1E59501F63F}" type="slidenum">
              <a:rPr lang="en-US" smtClean="0"/>
              <a:pPr/>
              <a:t>26</a:t>
            </a:fld>
            <a:endParaRPr lang="en-US" dirty="0"/>
          </a:p>
        </p:txBody>
      </p:sp>
    </p:spTree>
    <p:extLst>
      <p:ext uri="{BB962C8B-B14F-4D97-AF65-F5344CB8AC3E}">
        <p14:creationId xmlns:p14="http://schemas.microsoft.com/office/powerpoint/2010/main" val="1024269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Accuracy</a:t>
            </a:r>
          </a:p>
        </p:txBody>
      </p:sp>
      <p:sp>
        <p:nvSpPr>
          <p:cNvPr id="4" name="Slide Number Placeholder 3"/>
          <p:cNvSpPr>
            <a:spLocks noGrp="1"/>
          </p:cNvSpPr>
          <p:nvPr>
            <p:ph type="sldNum" sz="quarter" idx="12"/>
          </p:nvPr>
        </p:nvSpPr>
        <p:spPr/>
        <p:txBody>
          <a:bodyPr/>
          <a:lstStyle/>
          <a:p>
            <a:fld id="{687D7A59-36E2-48B9-B146-C1E59501F63F}" type="slidenum">
              <a:rPr lang="en-US" smtClean="0"/>
              <a:pPr/>
              <a:t>27</a:t>
            </a:fld>
            <a:endParaRPr lang="en-US"/>
          </a:p>
        </p:txBody>
      </p:sp>
      <p:grpSp>
        <p:nvGrpSpPr>
          <p:cNvPr id="5" name="Group 4"/>
          <p:cNvGrpSpPr/>
          <p:nvPr/>
        </p:nvGrpSpPr>
        <p:grpSpPr>
          <a:xfrm>
            <a:off x="3476854" y="3193336"/>
            <a:ext cx="1440444" cy="1164694"/>
            <a:chOff x="243209" y="3817074"/>
            <a:chExt cx="2432096" cy="2363477"/>
          </a:xfrm>
        </p:grpSpPr>
        <p:pic>
          <p:nvPicPr>
            <p:cNvPr id="38" name="Picture 37" descr="Screen Shot 2015-10-10 at 12.04.19 AM.tiff"/>
            <p:cNvPicPr>
              <a:picLocks noChangeAspect="1"/>
            </p:cNvPicPr>
            <p:nvPr/>
          </p:nvPicPr>
          <p:blipFill rotWithShape="1">
            <a:blip r:embed="rId2" cstate="email">
              <a:extLst>
                <a:ext uri="{28A0092B-C50C-407E-A947-70E740481C1C}">
                  <a14:useLocalDpi xmlns:a14="http://schemas.microsoft.com/office/drawing/2010/main" val="0"/>
                </a:ext>
              </a:extLst>
            </a:blip>
            <a:srcRect l="40044" t="33031" r="33358" b="25614"/>
            <a:stretch/>
          </p:blipFill>
          <p:spPr>
            <a:xfrm>
              <a:off x="243209" y="3817074"/>
              <a:ext cx="2432096" cy="2363477"/>
            </a:xfrm>
            <a:prstGeom prst="rect">
              <a:avLst/>
            </a:prstGeom>
            <a:ln>
              <a:solidFill>
                <a:srgbClr val="000000"/>
              </a:solidFill>
            </a:ln>
          </p:spPr>
        </p:pic>
        <p:cxnSp>
          <p:nvCxnSpPr>
            <p:cNvPr id="23" name="Straight Arrow Connector 22"/>
            <p:cNvCxnSpPr/>
            <p:nvPr/>
          </p:nvCxnSpPr>
          <p:spPr>
            <a:xfrm flipH="1" flipV="1">
              <a:off x="1646113" y="4069592"/>
              <a:ext cx="231061" cy="14444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1682983" y="5915676"/>
              <a:ext cx="231060" cy="14445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grpSp>
      <p:pic>
        <p:nvPicPr>
          <p:cNvPr id="32" name="Picture 31" descr="Screen Shot 2015-10-09 at 11.49.24 PM.tiff"/>
          <p:cNvPicPr>
            <a:picLocks noChangeAspect="1"/>
          </p:cNvPicPr>
          <p:nvPr/>
        </p:nvPicPr>
        <p:blipFill rotWithShape="1">
          <a:blip r:embed="rId3" cstate="email">
            <a:extLst>
              <a:ext uri="{28A0092B-C50C-407E-A947-70E740481C1C}">
                <a14:useLocalDpi xmlns:a14="http://schemas.microsoft.com/office/drawing/2010/main" val="0"/>
              </a:ext>
            </a:extLst>
          </a:blip>
          <a:srcRect l="40961" t="12734" r="33390" b="14702"/>
          <a:stretch/>
        </p:blipFill>
        <p:spPr>
          <a:xfrm>
            <a:off x="846903" y="3065225"/>
            <a:ext cx="2300118" cy="3188353"/>
          </a:xfrm>
          <a:prstGeom prst="rect">
            <a:avLst/>
          </a:prstGeom>
          <a:ln>
            <a:solidFill>
              <a:srgbClr val="000000"/>
            </a:solidFill>
          </a:ln>
        </p:spPr>
      </p:pic>
      <p:sp>
        <p:nvSpPr>
          <p:cNvPr id="28" name="Rectangle 27"/>
          <p:cNvSpPr/>
          <p:nvPr/>
        </p:nvSpPr>
        <p:spPr>
          <a:xfrm>
            <a:off x="926321" y="4257756"/>
            <a:ext cx="1378187" cy="781464"/>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3462284" y="4656624"/>
            <a:ext cx="5224516" cy="1528969"/>
            <a:chOff x="2673909" y="4255550"/>
            <a:chExt cx="5224516" cy="1528969"/>
          </a:xfrm>
        </p:grpSpPr>
        <p:grpSp>
          <p:nvGrpSpPr>
            <p:cNvPr id="33" name="Group 32"/>
            <p:cNvGrpSpPr/>
            <p:nvPr/>
          </p:nvGrpSpPr>
          <p:grpSpPr>
            <a:xfrm>
              <a:off x="2673909" y="4255550"/>
              <a:ext cx="5224516" cy="1528969"/>
              <a:chOff x="6164066" y="3558632"/>
              <a:chExt cx="2895656" cy="1080930"/>
            </a:xfrm>
          </p:grpSpPr>
          <p:pic>
            <p:nvPicPr>
              <p:cNvPr id="13" name="Picture 12" descr="Screen Shot 2015-10-09 at 11.49.24 PM.tiff"/>
              <p:cNvPicPr>
                <a:picLocks noChangeAspect="1"/>
              </p:cNvPicPr>
              <p:nvPr/>
            </p:nvPicPr>
            <p:blipFill rotWithShape="1">
              <a:blip r:embed="rId4" cstate="email">
                <a:extLst>
                  <a:ext uri="{28A0092B-C50C-407E-A947-70E740481C1C}">
                    <a14:useLocalDpi xmlns:a14="http://schemas.microsoft.com/office/drawing/2010/main" val="0"/>
                  </a:ext>
                </a:extLst>
              </a:blip>
              <a:srcRect l="41372" t="40406" r="43435" b="42174"/>
              <a:stretch/>
            </p:blipFill>
            <p:spPr>
              <a:xfrm>
                <a:off x="6164066" y="3558723"/>
                <a:ext cx="1389316" cy="995571"/>
              </a:xfrm>
              <a:prstGeom prst="rect">
                <a:avLst/>
              </a:prstGeom>
              <a:ln w="9525" cmpd="sng">
                <a:solidFill>
                  <a:schemeClr val="tx1"/>
                </a:solidFill>
              </a:ln>
            </p:spPr>
          </p:pic>
          <p:pic>
            <p:nvPicPr>
              <p:cNvPr id="15" name="Picture 14" descr="Screen Shot 2015-10-09 at 11.49.24 PM.tiff"/>
              <p:cNvPicPr>
                <a:picLocks noChangeAspect="1"/>
              </p:cNvPicPr>
              <p:nvPr/>
            </p:nvPicPr>
            <p:blipFill rotWithShape="1">
              <a:blip r:embed="rId5" cstate="email">
                <a:extLst>
                  <a:ext uri="{28A0092B-C50C-407E-A947-70E740481C1C}">
                    <a14:useLocalDpi xmlns:a14="http://schemas.microsoft.com/office/drawing/2010/main" val="0"/>
                  </a:ext>
                </a:extLst>
              </a:blip>
              <a:srcRect l="6650" t="2485" r="79756" b="5321"/>
              <a:stretch/>
            </p:blipFill>
            <p:spPr>
              <a:xfrm>
                <a:off x="7816653" y="3558724"/>
                <a:ext cx="1243069" cy="995571"/>
              </a:xfrm>
              <a:prstGeom prst="rect">
                <a:avLst/>
              </a:prstGeom>
              <a:ln>
                <a:solidFill>
                  <a:srgbClr val="000000"/>
                </a:solidFill>
              </a:ln>
            </p:spPr>
          </p:pic>
          <p:sp>
            <p:nvSpPr>
              <p:cNvPr id="22" name="TextBox 21"/>
              <p:cNvSpPr txBox="1"/>
              <p:nvPr/>
            </p:nvSpPr>
            <p:spPr>
              <a:xfrm rot="5400000">
                <a:off x="7097350" y="3890274"/>
                <a:ext cx="1080930" cy="417646"/>
              </a:xfrm>
              <a:prstGeom prst="rect">
                <a:avLst/>
              </a:prstGeom>
              <a:noFill/>
            </p:spPr>
            <p:txBody>
              <a:bodyPr wrap="square" rtlCol="0">
                <a:spAutoFit/>
              </a:bodyPr>
              <a:lstStyle/>
              <a:p>
                <a:pPr algn="ctr"/>
                <a:r>
                  <a:rPr lang="en-US" dirty="0"/>
                  <a:t>10cm</a:t>
                </a:r>
              </a:p>
            </p:txBody>
          </p:sp>
          <p:cxnSp>
            <p:nvCxnSpPr>
              <p:cNvPr id="25" name="Straight Arrow Connector 24"/>
              <p:cNvCxnSpPr/>
              <p:nvPr/>
            </p:nvCxnSpPr>
            <p:spPr>
              <a:xfrm flipV="1">
                <a:off x="7626062" y="3785211"/>
                <a:ext cx="0" cy="615856"/>
              </a:xfrm>
              <a:prstGeom prst="straightConnector1">
                <a:avLst/>
              </a:prstGeom>
              <a:ln>
                <a:solidFill>
                  <a:srgbClr val="3366FF"/>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36" name="Rectangle 35"/>
            <p:cNvSpPr/>
            <p:nvPr/>
          </p:nvSpPr>
          <p:spPr>
            <a:xfrm>
              <a:off x="3323863" y="4379290"/>
              <a:ext cx="260494" cy="393509"/>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1" name="Straight Arrow Connector 20"/>
          <p:cNvCxnSpPr/>
          <p:nvPr/>
        </p:nvCxnSpPr>
        <p:spPr>
          <a:xfrm>
            <a:off x="2304508" y="4977118"/>
            <a:ext cx="545400" cy="1"/>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4237612" y="4445858"/>
            <a:ext cx="0" cy="349154"/>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7" name="Content Placeholder 1"/>
          <p:cNvSpPr txBox="1">
            <a:spLocks/>
          </p:cNvSpPr>
          <p:nvPr/>
        </p:nvSpPr>
        <p:spPr>
          <a:xfrm>
            <a:off x="457199" y="1013248"/>
            <a:ext cx="8433457" cy="5620149"/>
          </a:xfrm>
          <a:prstGeom prst="rect">
            <a:avLst/>
          </a:prstGeom>
        </p:spPr>
        <p:txBody>
          <a:bodyPr vert="horz" wrap="square"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sz="2000" dirty="0"/>
              <a:t>The digitizer resolution is good - sub cm scale resolution is possible at high zoom levels.</a:t>
            </a:r>
          </a:p>
          <a:p>
            <a:pPr algn="just"/>
            <a:endParaRPr lang="en-US" sz="2000" dirty="0"/>
          </a:p>
          <a:p>
            <a:pPr algn="just"/>
            <a:r>
              <a:rPr lang="en-US" sz="2000" dirty="0"/>
              <a:t>The limiting factor is the line thickness of our sections. The resolution is still around 2cm with the typical scale that we log at.</a:t>
            </a:r>
          </a:p>
        </p:txBody>
      </p:sp>
      <p:sp>
        <p:nvSpPr>
          <p:cNvPr id="20" name="TextBox 19"/>
          <p:cNvSpPr txBox="1"/>
          <p:nvPr/>
        </p:nvSpPr>
        <p:spPr>
          <a:xfrm>
            <a:off x="6443980" y="4270551"/>
            <a:ext cx="2242820" cy="369332"/>
          </a:xfrm>
          <a:prstGeom prst="rect">
            <a:avLst/>
          </a:prstGeom>
          <a:noFill/>
        </p:spPr>
        <p:txBody>
          <a:bodyPr wrap="square" rtlCol="0">
            <a:spAutoFit/>
          </a:bodyPr>
          <a:lstStyle/>
          <a:p>
            <a:pPr algn="ctr"/>
            <a:r>
              <a:rPr lang="en-US" dirty="0"/>
              <a:t>Reproduced log</a:t>
            </a:r>
          </a:p>
        </p:txBody>
      </p:sp>
    </p:spTree>
    <p:extLst>
      <p:ext uri="{BB962C8B-B14F-4D97-AF65-F5344CB8AC3E}">
        <p14:creationId xmlns:p14="http://schemas.microsoft.com/office/powerpoint/2010/main" val="2480324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Accuracy</a:t>
            </a:r>
          </a:p>
        </p:txBody>
      </p:sp>
      <p:sp>
        <p:nvSpPr>
          <p:cNvPr id="2" name="Content Placeholder 1"/>
          <p:cNvSpPr>
            <a:spLocks noGrp="1"/>
          </p:cNvSpPr>
          <p:nvPr>
            <p:ph idx="1"/>
          </p:nvPr>
        </p:nvSpPr>
        <p:spPr>
          <a:xfrm>
            <a:off x="457200" y="1013248"/>
            <a:ext cx="4528594" cy="5620149"/>
          </a:xfrm>
        </p:spPr>
        <p:txBody>
          <a:bodyPr wrap="square">
            <a:noAutofit/>
          </a:bodyPr>
          <a:lstStyle/>
          <a:p>
            <a:pPr algn="just"/>
            <a:r>
              <a:rPr lang="en-US" sz="2000" dirty="0"/>
              <a:t>Note the curvature at the base of beds in drawn sections.</a:t>
            </a:r>
          </a:p>
          <a:p>
            <a:pPr marL="0" indent="0" algn="just">
              <a:buNone/>
            </a:pPr>
            <a:endParaRPr lang="en-US" sz="2000" dirty="0"/>
          </a:p>
          <a:p>
            <a:pPr algn="just"/>
            <a:r>
              <a:rPr lang="en-US" sz="2000" dirty="0"/>
              <a:t>Unless your bed is inversely graded, make sure the bed profile point at the base accurately captures the grain size.</a:t>
            </a:r>
          </a:p>
        </p:txBody>
      </p:sp>
      <p:sp>
        <p:nvSpPr>
          <p:cNvPr id="4" name="Slide Number Placeholder 3"/>
          <p:cNvSpPr>
            <a:spLocks noGrp="1"/>
          </p:cNvSpPr>
          <p:nvPr>
            <p:ph type="sldNum" sz="quarter" idx="12"/>
          </p:nvPr>
        </p:nvSpPr>
        <p:spPr/>
        <p:txBody>
          <a:bodyPr/>
          <a:lstStyle/>
          <a:p>
            <a:fld id="{687D7A59-36E2-48B9-B146-C1E59501F63F}" type="slidenum">
              <a:rPr lang="en-US" smtClean="0"/>
              <a:pPr/>
              <a:t>28</a:t>
            </a:fld>
            <a:endParaRPr lang="en-US"/>
          </a:p>
        </p:txBody>
      </p:sp>
      <p:pic>
        <p:nvPicPr>
          <p:cNvPr id="6" name="Picture 5" descr="Screen Shot 2015-10-10 at 10.19.30 AM.tiff"/>
          <p:cNvPicPr>
            <a:picLocks noChangeAspect="1"/>
          </p:cNvPicPr>
          <p:nvPr/>
        </p:nvPicPr>
        <p:blipFill rotWithShape="1">
          <a:blip r:embed="rId3" cstate="email">
            <a:extLst>
              <a:ext uri="{28A0092B-C50C-407E-A947-70E740481C1C}">
                <a14:useLocalDpi xmlns:a14="http://schemas.microsoft.com/office/drawing/2010/main" val="0"/>
              </a:ext>
            </a:extLst>
          </a:blip>
          <a:srcRect l="4343"/>
          <a:stretch/>
        </p:blipFill>
        <p:spPr>
          <a:xfrm>
            <a:off x="5364120" y="1406998"/>
            <a:ext cx="3571038" cy="1325949"/>
          </a:xfrm>
          <a:prstGeom prst="rect">
            <a:avLst/>
          </a:prstGeom>
        </p:spPr>
      </p:pic>
      <p:grpSp>
        <p:nvGrpSpPr>
          <p:cNvPr id="5" name="Group 4"/>
          <p:cNvGrpSpPr/>
          <p:nvPr/>
        </p:nvGrpSpPr>
        <p:grpSpPr>
          <a:xfrm>
            <a:off x="1592452" y="4218654"/>
            <a:ext cx="7109043" cy="1695746"/>
            <a:chOff x="3167775" y="4660941"/>
            <a:chExt cx="5533719" cy="1319978"/>
          </a:xfrm>
        </p:grpSpPr>
        <p:pic>
          <p:nvPicPr>
            <p:cNvPr id="12" name="Picture 11" descr="Screen Shot 2015-10-10 at 10.19.30 AM.tiff"/>
            <p:cNvPicPr>
              <a:picLocks noChangeAspect="1"/>
            </p:cNvPicPr>
            <p:nvPr/>
          </p:nvPicPr>
          <p:blipFill rotWithShape="1">
            <a:blip r:embed="rId4">
              <a:extLst>
                <a:ext uri="{28A0092B-C50C-407E-A947-70E740481C1C}">
                  <a14:useLocalDpi xmlns:a14="http://schemas.microsoft.com/office/drawing/2010/main" val="0"/>
                </a:ext>
              </a:extLst>
            </a:blip>
            <a:srcRect l="70197" t="49566" r="5198" b="7585"/>
            <a:stretch/>
          </p:blipFill>
          <p:spPr>
            <a:xfrm>
              <a:off x="6243172" y="4660941"/>
              <a:ext cx="2134043" cy="1319978"/>
            </a:xfrm>
            <a:prstGeom prst="rect">
              <a:avLst/>
            </a:prstGeom>
          </p:spPr>
        </p:pic>
        <p:pic>
          <p:nvPicPr>
            <p:cNvPr id="7" name="Picture 6" descr="Screen Shot 2015-10-10 at 10.23.44 AM.tiff"/>
            <p:cNvPicPr>
              <a:picLocks noChangeAspect="1"/>
            </p:cNvPicPr>
            <p:nvPr/>
          </p:nvPicPr>
          <p:blipFill rotWithShape="1">
            <a:blip r:embed="rId5">
              <a:extLst>
                <a:ext uri="{28A0092B-C50C-407E-A947-70E740481C1C}">
                  <a14:useLocalDpi xmlns:a14="http://schemas.microsoft.com/office/drawing/2010/main" val="0"/>
                </a:ext>
              </a:extLst>
            </a:blip>
            <a:srcRect l="66134" t="53283" r="10064" b="9087"/>
            <a:stretch/>
          </p:blipFill>
          <p:spPr>
            <a:xfrm>
              <a:off x="3167775" y="4769021"/>
              <a:ext cx="1818019" cy="1131730"/>
            </a:xfrm>
            <a:prstGeom prst="rect">
              <a:avLst/>
            </a:prstGeom>
          </p:spPr>
        </p:pic>
        <p:grpSp>
          <p:nvGrpSpPr>
            <p:cNvPr id="20" name="Group 19"/>
            <p:cNvGrpSpPr/>
            <p:nvPr/>
          </p:nvGrpSpPr>
          <p:grpSpPr>
            <a:xfrm>
              <a:off x="8377215" y="5124070"/>
              <a:ext cx="324279" cy="472848"/>
              <a:chOff x="4877701" y="4188092"/>
              <a:chExt cx="324279" cy="472848"/>
            </a:xfrm>
          </p:grpSpPr>
          <p:cxnSp>
            <p:nvCxnSpPr>
              <p:cNvPr id="21" name="Straight Connector 20"/>
              <p:cNvCxnSpPr/>
              <p:nvPr/>
            </p:nvCxnSpPr>
            <p:spPr>
              <a:xfrm>
                <a:off x="4877701" y="4512331"/>
                <a:ext cx="108093" cy="148609"/>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985794" y="4188092"/>
                <a:ext cx="216186" cy="472848"/>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grpSp>
        <p:grpSp>
          <p:nvGrpSpPr>
            <p:cNvPr id="26" name="Group 25"/>
            <p:cNvGrpSpPr/>
            <p:nvPr/>
          </p:nvGrpSpPr>
          <p:grpSpPr>
            <a:xfrm>
              <a:off x="5026327" y="5079751"/>
              <a:ext cx="471724" cy="472848"/>
              <a:chOff x="8161029" y="3593653"/>
              <a:chExt cx="471724" cy="472848"/>
            </a:xfrm>
          </p:grpSpPr>
          <p:cxnSp>
            <p:nvCxnSpPr>
              <p:cNvPr id="18" name="Straight Connector 17"/>
              <p:cNvCxnSpPr/>
              <p:nvPr/>
            </p:nvCxnSpPr>
            <p:spPr>
              <a:xfrm flipH="1" flipV="1">
                <a:off x="8215076" y="3593653"/>
                <a:ext cx="417677" cy="472848"/>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8161029" y="3593653"/>
                <a:ext cx="471723" cy="472848"/>
              </a:xfrm>
              <a:prstGeom prst="line">
                <a:avLst/>
              </a:prstGeom>
              <a:ln w="38100" cmpd="sng">
                <a:solidFill>
                  <a:srgbClr val="FF0000"/>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795816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Accuracy</a:t>
            </a:r>
          </a:p>
        </p:txBody>
      </p:sp>
      <p:sp>
        <p:nvSpPr>
          <p:cNvPr id="2" name="Content Placeholder 1"/>
          <p:cNvSpPr>
            <a:spLocks noGrp="1"/>
          </p:cNvSpPr>
          <p:nvPr>
            <p:ph idx="1"/>
          </p:nvPr>
        </p:nvSpPr>
        <p:spPr>
          <a:xfrm>
            <a:off x="457200" y="1013248"/>
            <a:ext cx="5663070" cy="5620149"/>
          </a:xfrm>
        </p:spPr>
        <p:txBody>
          <a:bodyPr wrap="square">
            <a:noAutofit/>
          </a:bodyPr>
          <a:lstStyle/>
          <a:p>
            <a:pPr marL="0" indent="0" algn="just">
              <a:buNone/>
            </a:pPr>
            <a:r>
              <a:rPr lang="en-US" sz="2000" u="sng" dirty="0"/>
              <a:t>Accurately distinguishing amalgamated and non-amalgamated beds </a:t>
            </a:r>
          </a:p>
          <a:p>
            <a:pPr marL="0" indent="0" algn="just">
              <a:buNone/>
            </a:pPr>
            <a:endParaRPr lang="en-US" sz="1600" u="sng" dirty="0"/>
          </a:p>
          <a:p>
            <a:pPr algn="just"/>
            <a:r>
              <a:rPr lang="en-US" sz="1600" dirty="0"/>
              <a:t>When the siltstones between sand beds are very thin they may not be drawn on the graphic log due to the scale at which we log. The sandstone beds appear amalgamated when they are not. This will likely only be an issue when digitizing sections drawn by other people as you will be aware of you own data. </a:t>
            </a:r>
          </a:p>
          <a:p>
            <a:pPr algn="just"/>
            <a:endParaRPr lang="en-US" sz="1600" dirty="0"/>
          </a:p>
          <a:p>
            <a:pPr algn="just"/>
            <a:r>
              <a:rPr lang="en-US" sz="1600" dirty="0"/>
              <a:t>An over estimation of the amalgamation index could influence a number of factors. Are you using it to define the position within a channel or lobe, to consider fluid flow,  to consider temporal variations in stratigraphy etc... Even if you are not interested in amalgamation index, someone else might be in the future so it is important to capture this information. </a:t>
            </a:r>
          </a:p>
        </p:txBody>
      </p:sp>
      <p:grpSp>
        <p:nvGrpSpPr>
          <p:cNvPr id="8" name="Group 7"/>
          <p:cNvGrpSpPr/>
          <p:nvPr/>
        </p:nvGrpSpPr>
        <p:grpSpPr>
          <a:xfrm>
            <a:off x="6120270" y="1432058"/>
            <a:ext cx="3023730" cy="4823060"/>
            <a:chOff x="5804938" y="1432058"/>
            <a:chExt cx="3023730" cy="4823060"/>
          </a:xfrm>
        </p:grpSpPr>
        <p:pic>
          <p:nvPicPr>
            <p:cNvPr id="4" name="Picture 3" descr="Screen Shot 2015-10-08 at 5.54.33 PM.tiff"/>
            <p:cNvPicPr>
              <a:picLocks noChangeAspect="1"/>
            </p:cNvPicPr>
            <p:nvPr/>
          </p:nvPicPr>
          <p:blipFill rotWithShape="1">
            <a:blip r:embed="rId3" cstate="email">
              <a:extLst>
                <a:ext uri="{28A0092B-C50C-407E-A947-70E740481C1C}">
                  <a14:useLocalDpi xmlns:a14="http://schemas.microsoft.com/office/drawing/2010/main" val="0"/>
                </a:ext>
              </a:extLst>
            </a:blip>
            <a:srcRect l="22188" t="7715" r="12476" b="3442"/>
            <a:stretch/>
          </p:blipFill>
          <p:spPr>
            <a:xfrm>
              <a:off x="5804938" y="1432058"/>
              <a:ext cx="2226042" cy="4823060"/>
            </a:xfrm>
            <a:prstGeom prst="rect">
              <a:avLst/>
            </a:prstGeom>
          </p:spPr>
        </p:pic>
        <p:cxnSp>
          <p:nvCxnSpPr>
            <p:cNvPr id="42" name="Straight Arrow Connector 41"/>
            <p:cNvCxnSpPr/>
            <p:nvPr/>
          </p:nvCxnSpPr>
          <p:spPr>
            <a:xfrm flipH="1">
              <a:off x="7849078" y="3174844"/>
              <a:ext cx="29843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7849078" y="3850342"/>
              <a:ext cx="29843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7849078" y="4134052"/>
              <a:ext cx="29843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7849078" y="4444781"/>
              <a:ext cx="29843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a:off x="7849078" y="4836570"/>
              <a:ext cx="29843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7849078" y="5133790"/>
              <a:ext cx="29843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7849078" y="5687699"/>
              <a:ext cx="29843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7849078" y="5971408"/>
              <a:ext cx="29843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7849078" y="3404513"/>
              <a:ext cx="29843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030980" y="4332138"/>
              <a:ext cx="797688" cy="1200329"/>
            </a:xfrm>
            <a:prstGeom prst="rect">
              <a:avLst/>
            </a:prstGeom>
            <a:noFill/>
          </p:spPr>
          <p:txBody>
            <a:bodyPr wrap="square" rtlCol="0">
              <a:spAutoFit/>
            </a:bodyPr>
            <a:lstStyle/>
            <a:p>
              <a:pPr algn="ctr"/>
              <a:r>
                <a:rPr lang="en-US" dirty="0"/>
                <a:t>Thin silts</a:t>
              </a:r>
            </a:p>
            <a:p>
              <a:pPr algn="ctr"/>
              <a:r>
                <a:rPr lang="en-US" dirty="0"/>
                <a:t>not</a:t>
              </a:r>
            </a:p>
            <a:p>
              <a:pPr algn="ctr"/>
              <a:r>
                <a:rPr lang="en-US" dirty="0"/>
                <a:t>shown</a:t>
              </a:r>
            </a:p>
          </p:txBody>
        </p:sp>
      </p:grpSp>
      <p:sp>
        <p:nvSpPr>
          <p:cNvPr id="5" name="Slide Number Placeholder 4"/>
          <p:cNvSpPr>
            <a:spLocks noGrp="1"/>
          </p:cNvSpPr>
          <p:nvPr>
            <p:ph type="sldNum" sz="quarter" idx="12"/>
          </p:nvPr>
        </p:nvSpPr>
        <p:spPr/>
        <p:txBody>
          <a:bodyPr/>
          <a:lstStyle/>
          <a:p>
            <a:fld id="{687D7A59-36E2-48B9-B146-C1E59501F63F}" type="slidenum">
              <a:rPr lang="en-US" smtClean="0"/>
              <a:pPr/>
              <a:t>29</a:t>
            </a:fld>
            <a:endParaRPr lang="en-US"/>
          </a:p>
        </p:txBody>
      </p:sp>
    </p:spTree>
    <p:extLst>
      <p:ext uri="{BB962C8B-B14F-4D97-AF65-F5344CB8AC3E}">
        <p14:creationId xmlns:p14="http://schemas.microsoft.com/office/powerpoint/2010/main" val="1350070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Introduction</a:t>
            </a:r>
            <a:endParaRPr lang="en-US" b="1" dirty="0">
              <a:solidFill>
                <a:srgbClr val="FF0000"/>
              </a:solidFill>
            </a:endParaRPr>
          </a:p>
        </p:txBody>
      </p:sp>
      <p:sp>
        <p:nvSpPr>
          <p:cNvPr id="2" name="Content Placeholder 1"/>
          <p:cNvSpPr>
            <a:spLocks noGrp="1"/>
          </p:cNvSpPr>
          <p:nvPr>
            <p:ph idx="1"/>
          </p:nvPr>
        </p:nvSpPr>
        <p:spPr>
          <a:xfrm>
            <a:off x="457200" y="1013248"/>
            <a:ext cx="8229600" cy="5620149"/>
          </a:xfrm>
        </p:spPr>
        <p:txBody>
          <a:bodyPr wrap="square">
            <a:noAutofit/>
          </a:bodyPr>
          <a:lstStyle/>
          <a:p>
            <a:pPr algn="just"/>
            <a:r>
              <a:rPr lang="en-US" sz="2000" dirty="0"/>
              <a:t>Practice the steps in the following slides on a small portion of a section before digitizing it in full. </a:t>
            </a:r>
          </a:p>
          <a:p>
            <a:pPr algn="just"/>
            <a:endParaRPr lang="en-US" sz="2000" dirty="0"/>
          </a:p>
          <a:p>
            <a:pPr algn="just"/>
            <a:r>
              <a:rPr lang="en-US" sz="2000" dirty="0"/>
              <a:t>Things will go wrong! It is easy to make errors and the digitizer has certain bugs that can result in merging or corruption of the different variables that you in put.</a:t>
            </a:r>
          </a:p>
          <a:p>
            <a:pPr marL="0" indent="0" algn="just">
              <a:buNone/>
            </a:pPr>
            <a:endParaRPr lang="en-US" sz="2000" dirty="0"/>
          </a:p>
          <a:p>
            <a:pPr algn="just"/>
            <a:r>
              <a:rPr lang="en-US" sz="2000" dirty="0"/>
              <a:t>It is also important to check that the export to work space and mat file functions are working.</a:t>
            </a:r>
          </a:p>
        </p:txBody>
      </p:sp>
      <p:sp>
        <p:nvSpPr>
          <p:cNvPr id="4" name="Slide Number Placeholder 3"/>
          <p:cNvSpPr>
            <a:spLocks noGrp="1"/>
          </p:cNvSpPr>
          <p:nvPr>
            <p:ph type="sldNum" sz="quarter" idx="12"/>
          </p:nvPr>
        </p:nvSpPr>
        <p:spPr/>
        <p:txBody>
          <a:bodyPr/>
          <a:lstStyle/>
          <a:p>
            <a:fld id="{687D7A59-36E2-48B9-B146-C1E59501F63F}" type="slidenum">
              <a:rPr lang="en-US" smtClean="0"/>
              <a:pPr/>
              <a:t>3</a:t>
            </a:fld>
            <a:endParaRPr lang="en-US"/>
          </a:p>
        </p:txBody>
      </p:sp>
    </p:spTree>
    <p:extLst>
      <p:ext uri="{BB962C8B-B14F-4D97-AF65-F5344CB8AC3E}">
        <p14:creationId xmlns:p14="http://schemas.microsoft.com/office/powerpoint/2010/main" val="3272976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Accuracy</a:t>
            </a:r>
          </a:p>
        </p:txBody>
      </p:sp>
      <p:sp>
        <p:nvSpPr>
          <p:cNvPr id="2" name="Content Placeholder 1"/>
          <p:cNvSpPr>
            <a:spLocks noGrp="1"/>
          </p:cNvSpPr>
          <p:nvPr>
            <p:ph idx="1"/>
          </p:nvPr>
        </p:nvSpPr>
        <p:spPr>
          <a:xfrm>
            <a:off x="457200" y="1013248"/>
            <a:ext cx="5663070" cy="5620149"/>
          </a:xfrm>
        </p:spPr>
        <p:txBody>
          <a:bodyPr wrap="square">
            <a:noAutofit/>
          </a:bodyPr>
          <a:lstStyle/>
          <a:p>
            <a:pPr marL="0" indent="0" algn="just">
              <a:buNone/>
            </a:pPr>
            <a:r>
              <a:rPr lang="en-US" sz="2000" u="sng" dirty="0"/>
              <a:t>Accurately distinguishing amalgamated and non-amalgamated beds </a:t>
            </a:r>
          </a:p>
          <a:p>
            <a:pPr marL="0" indent="0" algn="just">
              <a:buNone/>
            </a:pPr>
            <a:endParaRPr lang="en-US" sz="1600" dirty="0"/>
          </a:p>
          <a:p>
            <a:pPr algn="just"/>
            <a:r>
              <a:rPr lang="en-US" sz="1600" dirty="0"/>
              <a:t>When you see relatively thin beds with no siltstone partings – check the original field descriptions to see if siltstones are present.</a:t>
            </a:r>
          </a:p>
          <a:p>
            <a:pPr marL="0" indent="0" algn="just">
              <a:buNone/>
            </a:pPr>
            <a:endParaRPr lang="en-US" sz="1600" dirty="0"/>
          </a:p>
          <a:p>
            <a:pPr algn="just"/>
            <a:r>
              <a:rPr lang="en-US" sz="1600" dirty="0"/>
              <a:t>Using a high zoom, try and capture these siltstones by placing bed tops for siltstones (black arrow) on the boundary between beds just above the bed top point of the underlying sandstone bed (blue arrow).</a:t>
            </a:r>
          </a:p>
          <a:p>
            <a:pPr algn="just"/>
            <a:endParaRPr lang="en-US" sz="1600" dirty="0"/>
          </a:p>
          <a:p>
            <a:pPr algn="just"/>
            <a:r>
              <a:rPr lang="en-US" sz="1600" dirty="0">
                <a:solidFill>
                  <a:srgbClr val="FF0000"/>
                </a:solidFill>
              </a:rPr>
              <a:t>Caution - </a:t>
            </a:r>
            <a:r>
              <a:rPr lang="en-US" sz="1600" dirty="0"/>
              <a:t>If the bed top point for the silt is placed beneath the bed top point for the sand an extra pseudo-bed will be generated in your data. </a:t>
            </a:r>
          </a:p>
          <a:p>
            <a:pPr algn="just"/>
            <a:endParaRPr lang="en-US" sz="1600" dirty="0"/>
          </a:p>
          <a:p>
            <a:pPr algn="just"/>
            <a:r>
              <a:rPr lang="en-US" sz="1600" b="1" dirty="0"/>
              <a:t>Tip - </a:t>
            </a:r>
            <a:r>
              <a:rPr lang="en-US" sz="1600" dirty="0"/>
              <a:t>Use the horizontal axis as a guide to show you which point is highest (bottom image). This is also useful if you have very thin beds.</a:t>
            </a:r>
          </a:p>
          <a:p>
            <a:pPr marL="0" indent="0" algn="just">
              <a:buNone/>
            </a:pPr>
            <a:endParaRPr lang="en-US" sz="1600" dirty="0"/>
          </a:p>
        </p:txBody>
      </p:sp>
      <p:grpSp>
        <p:nvGrpSpPr>
          <p:cNvPr id="13" name="Group 12"/>
          <p:cNvGrpSpPr/>
          <p:nvPr/>
        </p:nvGrpSpPr>
        <p:grpSpPr>
          <a:xfrm>
            <a:off x="6012174" y="538210"/>
            <a:ext cx="3023730" cy="5962808"/>
            <a:chOff x="5664200" y="511190"/>
            <a:chExt cx="3479800" cy="5962808"/>
          </a:xfrm>
        </p:grpSpPr>
        <p:grpSp>
          <p:nvGrpSpPr>
            <p:cNvPr id="11" name="Group 10"/>
            <p:cNvGrpSpPr/>
            <p:nvPr/>
          </p:nvGrpSpPr>
          <p:grpSpPr>
            <a:xfrm>
              <a:off x="6016147" y="511190"/>
              <a:ext cx="3085993" cy="4784719"/>
              <a:chOff x="6282911" y="46267"/>
              <a:chExt cx="3463476" cy="5369995"/>
            </a:xfrm>
          </p:grpSpPr>
          <p:pic>
            <p:nvPicPr>
              <p:cNvPr id="10" name="Picture 9" descr="Screen Shot 2015-10-08 at 6.12.12 PM.tiff"/>
              <p:cNvPicPr>
                <a:picLocks noChangeAspect="1"/>
              </p:cNvPicPr>
              <p:nvPr/>
            </p:nvPicPr>
            <p:blipFill rotWithShape="1">
              <a:blip r:embed="rId3" cstate="email">
                <a:extLst>
                  <a:ext uri="{28A0092B-C50C-407E-A947-70E740481C1C}">
                    <a14:useLocalDpi xmlns:a14="http://schemas.microsoft.com/office/drawing/2010/main" val="0"/>
                  </a:ext>
                </a:extLst>
              </a:blip>
              <a:srcRect l="23609"/>
              <a:stretch/>
            </p:blipFill>
            <p:spPr>
              <a:xfrm>
                <a:off x="6282911" y="717262"/>
                <a:ext cx="3463476" cy="4699000"/>
              </a:xfrm>
              <a:prstGeom prst="rect">
                <a:avLst/>
              </a:prstGeom>
            </p:spPr>
          </p:pic>
          <p:cxnSp>
            <p:nvCxnSpPr>
              <p:cNvPr id="18" name="Straight Arrow Connector 17"/>
              <p:cNvCxnSpPr/>
              <p:nvPr/>
            </p:nvCxnSpPr>
            <p:spPr>
              <a:xfrm flipH="1" flipV="1">
                <a:off x="7394246" y="2040005"/>
                <a:ext cx="298438" cy="1621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7448294" y="2709572"/>
                <a:ext cx="298438" cy="1621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7461806" y="3323452"/>
                <a:ext cx="298438" cy="1621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flipV="1">
                <a:off x="7397427" y="4504887"/>
                <a:ext cx="298438" cy="1621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7407758" y="1364507"/>
                <a:ext cx="298438" cy="1621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7397427" y="3857921"/>
                <a:ext cx="298438" cy="16211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9375915" y="1972455"/>
                <a:ext cx="298438" cy="16211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9379096" y="2709574"/>
                <a:ext cx="298438" cy="16211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9389427" y="3263482"/>
                <a:ext cx="298438" cy="16211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9392608" y="3865501"/>
                <a:ext cx="298438" cy="16211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9402939" y="4525842"/>
                <a:ext cx="298438" cy="16211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9348891" y="783577"/>
                <a:ext cx="298438" cy="16211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9352072" y="1439636"/>
                <a:ext cx="298438" cy="16211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219251" y="46267"/>
                <a:ext cx="1417540" cy="725391"/>
              </a:xfrm>
              <a:prstGeom prst="rect">
                <a:avLst/>
              </a:prstGeom>
              <a:noFill/>
            </p:spPr>
            <p:txBody>
              <a:bodyPr wrap="square" rtlCol="0">
                <a:spAutoFit/>
              </a:bodyPr>
              <a:lstStyle/>
              <a:p>
                <a:pPr algn="r"/>
                <a:r>
                  <a:rPr lang="en-US" b="1" dirty="0"/>
                  <a:t>Top silt</a:t>
                </a:r>
              </a:p>
              <a:p>
                <a:pPr algn="r"/>
                <a:r>
                  <a:rPr lang="en-US" b="1" dirty="0">
                    <a:solidFill>
                      <a:srgbClr val="0000FF"/>
                    </a:solidFill>
                  </a:rPr>
                  <a:t>Top sand</a:t>
                </a:r>
              </a:p>
            </p:txBody>
          </p:sp>
        </p:grpSp>
        <p:pic>
          <p:nvPicPr>
            <p:cNvPr id="12" name="Picture 11" descr="Screen Shot 2015-10-08 at 6.12.05 PM.tiff"/>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64200" y="5711998"/>
              <a:ext cx="3479800" cy="762000"/>
            </a:xfrm>
            <a:prstGeom prst="rect">
              <a:avLst/>
            </a:prstGeom>
          </p:spPr>
        </p:pic>
        <p:cxnSp>
          <p:nvCxnSpPr>
            <p:cNvPr id="43" name="Straight Arrow Connector 42"/>
            <p:cNvCxnSpPr/>
            <p:nvPr/>
          </p:nvCxnSpPr>
          <p:spPr>
            <a:xfrm flipH="1" flipV="1">
              <a:off x="8787064" y="6154543"/>
              <a:ext cx="265911" cy="14445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flipV="1">
              <a:off x="6752486" y="6035298"/>
              <a:ext cx="265911" cy="1444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4" name="Slide Number Placeholder 3"/>
          <p:cNvSpPr>
            <a:spLocks noGrp="1"/>
          </p:cNvSpPr>
          <p:nvPr>
            <p:ph type="sldNum" sz="quarter" idx="12"/>
          </p:nvPr>
        </p:nvSpPr>
        <p:spPr/>
        <p:txBody>
          <a:bodyPr/>
          <a:lstStyle/>
          <a:p>
            <a:fld id="{687D7A59-36E2-48B9-B146-C1E59501F63F}" type="slidenum">
              <a:rPr lang="en-US" smtClean="0"/>
              <a:pPr/>
              <a:t>30</a:t>
            </a:fld>
            <a:endParaRPr lang="en-US"/>
          </a:p>
        </p:txBody>
      </p:sp>
    </p:spTree>
    <p:extLst>
      <p:ext uri="{BB962C8B-B14F-4D97-AF65-F5344CB8AC3E}">
        <p14:creationId xmlns:p14="http://schemas.microsoft.com/office/powerpoint/2010/main" val="3331157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QC the digitization</a:t>
            </a:r>
          </a:p>
        </p:txBody>
      </p:sp>
      <p:sp>
        <p:nvSpPr>
          <p:cNvPr id="2" name="Content Placeholder 1"/>
          <p:cNvSpPr>
            <a:spLocks noGrp="1"/>
          </p:cNvSpPr>
          <p:nvPr>
            <p:ph idx="1"/>
          </p:nvPr>
        </p:nvSpPr>
        <p:spPr>
          <a:xfrm>
            <a:off x="457200" y="1013248"/>
            <a:ext cx="5731130" cy="5620149"/>
          </a:xfrm>
        </p:spPr>
        <p:txBody>
          <a:bodyPr wrap="square">
            <a:noAutofit/>
          </a:bodyPr>
          <a:lstStyle/>
          <a:p>
            <a:pPr algn="just"/>
            <a:r>
              <a:rPr lang="en-US" sz="2000" dirty="0"/>
              <a:t>Locate the </a:t>
            </a:r>
            <a:r>
              <a:rPr lang="en-US" sz="2000" i="1" dirty="0" err="1"/>
              <a:t>Zstratplot.m</a:t>
            </a:r>
            <a:r>
              <a:rPr lang="en-US" sz="2000" dirty="0"/>
              <a:t> file in the current folder window.</a:t>
            </a:r>
          </a:p>
          <a:p>
            <a:pPr algn="just"/>
            <a:endParaRPr lang="en-US" sz="2000" dirty="0"/>
          </a:p>
          <a:p>
            <a:pPr algn="just"/>
            <a:r>
              <a:rPr lang="en-US" sz="2000" dirty="0"/>
              <a:t>In the command window type </a:t>
            </a:r>
            <a:r>
              <a:rPr lang="en-US" sz="2000" i="1" dirty="0" err="1"/>
              <a:t>Zstratplot</a:t>
            </a:r>
            <a:r>
              <a:rPr lang="en-US" sz="2000" i="1" dirty="0"/>
              <a:t>(C)</a:t>
            </a:r>
            <a:r>
              <a:rPr lang="en-US" sz="2000" dirty="0"/>
              <a:t> and press return.</a:t>
            </a:r>
          </a:p>
          <a:p>
            <a:pPr algn="just"/>
            <a:endParaRPr lang="en-US" sz="2000" dirty="0"/>
          </a:p>
          <a:p>
            <a:pPr algn="just"/>
            <a:r>
              <a:rPr lang="en-US" sz="2000" dirty="0"/>
              <a:t>A figure window with your digitized log will appear.</a:t>
            </a:r>
          </a:p>
          <a:p>
            <a:pPr algn="just"/>
            <a:endParaRPr lang="en-US" sz="2000" dirty="0"/>
          </a:p>
          <a:p>
            <a:pPr algn="just"/>
            <a:r>
              <a:rPr lang="en-US" sz="2000" dirty="0"/>
              <a:t>Use the zoom and pan tool compare with the original section</a:t>
            </a:r>
          </a:p>
          <a:p>
            <a:pPr lvl="1" algn="just"/>
            <a:r>
              <a:rPr lang="en-US" sz="1600" dirty="0"/>
              <a:t>Check the vertical and grain size scales are accurate</a:t>
            </a:r>
          </a:p>
          <a:p>
            <a:pPr lvl="1" algn="just"/>
            <a:r>
              <a:rPr lang="en-US" sz="1600" dirty="0"/>
              <a:t>Check the appropriate number of beds has been created</a:t>
            </a:r>
          </a:p>
          <a:p>
            <a:pPr lvl="1" algn="just"/>
            <a:r>
              <a:rPr lang="en-US" sz="1600" dirty="0"/>
              <a:t>Check that bed profiles are realistic. </a:t>
            </a:r>
          </a:p>
          <a:p>
            <a:pPr marL="0" indent="0" algn="just">
              <a:buNone/>
            </a:pPr>
            <a:endParaRPr lang="en-US" sz="2000" dirty="0"/>
          </a:p>
          <a:p>
            <a:pPr algn="just"/>
            <a:endParaRPr lang="en-US" sz="2000" i="1" dirty="0"/>
          </a:p>
        </p:txBody>
      </p:sp>
      <p:pic>
        <p:nvPicPr>
          <p:cNvPr id="7" name="Picture 6" descr="Screen Shot 2015-10-09 at 8.25.41 A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17909" y="891659"/>
            <a:ext cx="2690976" cy="5615082"/>
          </a:xfrm>
          <a:prstGeom prst="rect">
            <a:avLst/>
          </a:prstGeom>
        </p:spPr>
      </p:pic>
      <p:sp>
        <p:nvSpPr>
          <p:cNvPr id="4" name="Slide Number Placeholder 3"/>
          <p:cNvSpPr>
            <a:spLocks noGrp="1"/>
          </p:cNvSpPr>
          <p:nvPr>
            <p:ph type="sldNum" sz="quarter" idx="12"/>
          </p:nvPr>
        </p:nvSpPr>
        <p:spPr/>
        <p:txBody>
          <a:bodyPr/>
          <a:lstStyle/>
          <a:p>
            <a:fld id="{687D7A59-36E2-48B9-B146-C1E59501F63F}" type="slidenum">
              <a:rPr lang="en-US" smtClean="0"/>
              <a:pPr/>
              <a:t>31</a:t>
            </a:fld>
            <a:endParaRPr lang="en-US"/>
          </a:p>
        </p:txBody>
      </p:sp>
    </p:spTree>
    <p:extLst>
      <p:ext uri="{BB962C8B-B14F-4D97-AF65-F5344CB8AC3E}">
        <p14:creationId xmlns:p14="http://schemas.microsoft.com/office/powerpoint/2010/main" val="118872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QC the digitization</a:t>
            </a:r>
          </a:p>
        </p:txBody>
      </p:sp>
      <p:sp>
        <p:nvSpPr>
          <p:cNvPr id="5" name="TextBox 4"/>
          <p:cNvSpPr txBox="1"/>
          <p:nvPr/>
        </p:nvSpPr>
        <p:spPr>
          <a:xfrm>
            <a:off x="4652340" y="4896224"/>
            <a:ext cx="4265340" cy="646331"/>
          </a:xfrm>
          <a:prstGeom prst="rect">
            <a:avLst/>
          </a:prstGeom>
          <a:noFill/>
        </p:spPr>
        <p:txBody>
          <a:bodyPr wrap="square" rtlCol="0">
            <a:spAutoFit/>
          </a:bodyPr>
          <a:lstStyle/>
          <a:p>
            <a:pPr algn="ctr"/>
            <a:r>
              <a:rPr lang="en-US" dirty="0"/>
              <a:t>A bed top point was not placed at the very base of the section</a:t>
            </a:r>
          </a:p>
        </p:txBody>
      </p:sp>
      <p:pic>
        <p:nvPicPr>
          <p:cNvPr id="10" name="Picture 9" descr="Screen Shot 2015-10-08 at 10.36.54 P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9008" y="1698910"/>
            <a:ext cx="4323332" cy="1981527"/>
          </a:xfrm>
          <a:prstGeom prst="rect">
            <a:avLst/>
          </a:prstGeom>
          <a:ln>
            <a:solidFill>
              <a:srgbClr val="000000"/>
            </a:solidFill>
          </a:ln>
        </p:spPr>
      </p:pic>
      <p:pic>
        <p:nvPicPr>
          <p:cNvPr id="14" name="Picture 13" descr="Screen Shot 2015-10-06 at 4.46.12 PM.png"/>
          <p:cNvPicPr>
            <a:picLocks noChangeAspect="1"/>
          </p:cNvPicPr>
          <p:nvPr/>
        </p:nvPicPr>
        <p:blipFill rotWithShape="1">
          <a:blip r:embed="rId3" cstate="email">
            <a:extLst>
              <a:ext uri="{28A0092B-C50C-407E-A947-70E740481C1C}">
                <a14:useLocalDpi xmlns:a14="http://schemas.microsoft.com/office/drawing/2010/main" val="0"/>
              </a:ext>
            </a:extLst>
          </a:blip>
          <a:srcRect b="19626"/>
          <a:stretch/>
        </p:blipFill>
        <p:spPr>
          <a:xfrm>
            <a:off x="770163" y="4342427"/>
            <a:ext cx="3403600" cy="1837356"/>
          </a:xfrm>
          <a:prstGeom prst="rect">
            <a:avLst/>
          </a:prstGeom>
          <a:ln>
            <a:solidFill>
              <a:srgbClr val="000000"/>
            </a:solidFill>
          </a:ln>
        </p:spPr>
      </p:pic>
      <p:sp>
        <p:nvSpPr>
          <p:cNvPr id="15" name="TextBox 14"/>
          <p:cNvSpPr txBox="1"/>
          <p:nvPr/>
        </p:nvSpPr>
        <p:spPr>
          <a:xfrm>
            <a:off x="4652340" y="2086150"/>
            <a:ext cx="4265340" cy="1200329"/>
          </a:xfrm>
          <a:prstGeom prst="rect">
            <a:avLst/>
          </a:prstGeom>
          <a:noFill/>
        </p:spPr>
        <p:txBody>
          <a:bodyPr wrap="square" rtlCol="0">
            <a:spAutoFit/>
          </a:bodyPr>
          <a:lstStyle/>
          <a:p>
            <a:pPr algn="ctr"/>
            <a:r>
              <a:rPr lang="en-US" dirty="0"/>
              <a:t>A coarser grained bed profile point has been placed above a finer grained bed profile point. Unless you have inverse grading this is wrong. </a:t>
            </a:r>
          </a:p>
        </p:txBody>
      </p:sp>
      <p:sp>
        <p:nvSpPr>
          <p:cNvPr id="2" name="Slide Number Placeholder 1"/>
          <p:cNvSpPr>
            <a:spLocks noGrp="1"/>
          </p:cNvSpPr>
          <p:nvPr>
            <p:ph type="sldNum" sz="quarter" idx="12"/>
          </p:nvPr>
        </p:nvSpPr>
        <p:spPr/>
        <p:txBody>
          <a:bodyPr/>
          <a:lstStyle/>
          <a:p>
            <a:fld id="{687D7A59-36E2-48B9-B146-C1E59501F63F}" type="slidenum">
              <a:rPr lang="en-US" smtClean="0"/>
              <a:pPr/>
              <a:t>32</a:t>
            </a:fld>
            <a:endParaRPr lang="en-US"/>
          </a:p>
        </p:txBody>
      </p:sp>
      <p:sp>
        <p:nvSpPr>
          <p:cNvPr id="8" name="TextBox 7"/>
          <p:cNvSpPr txBox="1"/>
          <p:nvPr/>
        </p:nvSpPr>
        <p:spPr>
          <a:xfrm>
            <a:off x="329008" y="1098745"/>
            <a:ext cx="4265340" cy="369332"/>
          </a:xfrm>
          <a:prstGeom prst="rect">
            <a:avLst/>
          </a:prstGeom>
          <a:noFill/>
        </p:spPr>
        <p:txBody>
          <a:bodyPr wrap="square" rtlCol="0">
            <a:spAutoFit/>
          </a:bodyPr>
          <a:lstStyle/>
          <a:p>
            <a:r>
              <a:rPr lang="en-US" dirty="0"/>
              <a:t>Common errors</a:t>
            </a:r>
          </a:p>
        </p:txBody>
      </p:sp>
    </p:spTree>
    <p:extLst>
      <p:ext uri="{BB962C8B-B14F-4D97-AF65-F5344CB8AC3E}">
        <p14:creationId xmlns:p14="http://schemas.microsoft.com/office/powerpoint/2010/main" val="2774268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QC the digitization</a:t>
            </a:r>
          </a:p>
        </p:txBody>
      </p:sp>
      <p:sp>
        <p:nvSpPr>
          <p:cNvPr id="12" name="TextBox 11"/>
          <p:cNvSpPr txBox="1"/>
          <p:nvPr/>
        </p:nvSpPr>
        <p:spPr>
          <a:xfrm>
            <a:off x="6042222" y="2039645"/>
            <a:ext cx="2986071" cy="369332"/>
          </a:xfrm>
          <a:prstGeom prst="rect">
            <a:avLst/>
          </a:prstGeom>
          <a:noFill/>
        </p:spPr>
        <p:txBody>
          <a:bodyPr wrap="square" rtlCol="0">
            <a:spAutoFit/>
          </a:bodyPr>
          <a:lstStyle/>
          <a:p>
            <a:pPr algn="ctr"/>
            <a:r>
              <a:rPr lang="en-US" dirty="0"/>
              <a:t>A bed top point was missing. </a:t>
            </a:r>
          </a:p>
        </p:txBody>
      </p:sp>
      <p:pic>
        <p:nvPicPr>
          <p:cNvPr id="2" name="Picture 1" descr="Screen Shot 2015-10-09 at 8.22.41 A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61639" y="1657003"/>
            <a:ext cx="3464573" cy="2534429"/>
          </a:xfrm>
          <a:prstGeom prst="rect">
            <a:avLst/>
          </a:prstGeom>
          <a:ln>
            <a:solidFill>
              <a:schemeClr val="tx1"/>
            </a:solidFill>
          </a:ln>
        </p:spPr>
      </p:pic>
      <p:pic>
        <p:nvPicPr>
          <p:cNvPr id="4" name="Picture 3" descr="Screen Shot 2015-10-09 at 8.22.32 AM.tif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9981" y="1657003"/>
            <a:ext cx="2217076" cy="2884118"/>
          </a:xfrm>
          <a:prstGeom prst="rect">
            <a:avLst/>
          </a:prstGeom>
          <a:ln>
            <a:solidFill>
              <a:srgbClr val="000000"/>
            </a:solidFill>
          </a:ln>
        </p:spPr>
      </p:pic>
      <p:cxnSp>
        <p:nvCxnSpPr>
          <p:cNvPr id="6" name="Straight Arrow Connector 5"/>
          <p:cNvCxnSpPr/>
          <p:nvPr/>
        </p:nvCxnSpPr>
        <p:spPr>
          <a:xfrm flipV="1">
            <a:off x="1637429" y="2845881"/>
            <a:ext cx="3580584" cy="1891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687D7A59-36E2-48B9-B146-C1E59501F63F}" type="slidenum">
              <a:rPr lang="en-US" smtClean="0"/>
              <a:pPr/>
              <a:t>33</a:t>
            </a:fld>
            <a:endParaRPr lang="en-US"/>
          </a:p>
        </p:txBody>
      </p:sp>
      <p:sp>
        <p:nvSpPr>
          <p:cNvPr id="10" name="TextBox 9"/>
          <p:cNvSpPr txBox="1"/>
          <p:nvPr/>
        </p:nvSpPr>
        <p:spPr>
          <a:xfrm>
            <a:off x="329008" y="1098745"/>
            <a:ext cx="4265340" cy="369332"/>
          </a:xfrm>
          <a:prstGeom prst="rect">
            <a:avLst/>
          </a:prstGeom>
          <a:noFill/>
        </p:spPr>
        <p:txBody>
          <a:bodyPr wrap="square" rtlCol="0">
            <a:spAutoFit/>
          </a:bodyPr>
          <a:lstStyle/>
          <a:p>
            <a:r>
              <a:rPr lang="en-US" dirty="0"/>
              <a:t>Common errors</a:t>
            </a:r>
          </a:p>
        </p:txBody>
      </p:sp>
    </p:spTree>
    <p:extLst>
      <p:ext uri="{BB962C8B-B14F-4D97-AF65-F5344CB8AC3E}">
        <p14:creationId xmlns:p14="http://schemas.microsoft.com/office/powerpoint/2010/main" val="2311137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Editing points</a:t>
            </a:r>
          </a:p>
        </p:txBody>
      </p:sp>
      <p:sp>
        <p:nvSpPr>
          <p:cNvPr id="2" name="Content Placeholder 1"/>
          <p:cNvSpPr>
            <a:spLocks noGrp="1"/>
          </p:cNvSpPr>
          <p:nvPr>
            <p:ph idx="1"/>
          </p:nvPr>
        </p:nvSpPr>
        <p:spPr>
          <a:xfrm>
            <a:off x="457200" y="1013248"/>
            <a:ext cx="8229600" cy="5620149"/>
          </a:xfrm>
        </p:spPr>
        <p:txBody>
          <a:bodyPr wrap="square">
            <a:noAutofit/>
          </a:bodyPr>
          <a:lstStyle/>
          <a:p>
            <a:pPr algn="just"/>
            <a:r>
              <a:rPr lang="en-US" sz="2000" dirty="0"/>
              <a:t>Return to the digitizer.</a:t>
            </a:r>
          </a:p>
          <a:p>
            <a:pPr algn="just"/>
            <a:endParaRPr lang="en-US" sz="2000" dirty="0"/>
          </a:p>
          <a:p>
            <a:pPr algn="just"/>
            <a:r>
              <a:rPr lang="en-US" sz="2000" dirty="0"/>
              <a:t>Turn on the appropriate radio button and select the digitize box for the property you want to edit. </a:t>
            </a:r>
          </a:p>
          <a:p>
            <a:pPr marL="0" indent="0" algn="just">
              <a:buNone/>
            </a:pPr>
            <a:endParaRPr lang="en-US" sz="2000" dirty="0"/>
          </a:p>
          <a:p>
            <a:pPr algn="just"/>
            <a:r>
              <a:rPr lang="en-US" sz="2000" dirty="0"/>
              <a:t>You can delete (right click), move or add points. You can delete a single point or all points for the property that you are digitizing.</a:t>
            </a:r>
          </a:p>
          <a:p>
            <a:pPr lvl="1" algn="just"/>
            <a:endParaRPr lang="en-US" sz="2000" dirty="0"/>
          </a:p>
          <a:p>
            <a:pPr algn="just"/>
            <a:r>
              <a:rPr lang="en-US" sz="2000" dirty="0">
                <a:solidFill>
                  <a:srgbClr val="FF0000"/>
                </a:solidFill>
              </a:rPr>
              <a:t>Remember to update active </a:t>
            </a:r>
            <a:r>
              <a:rPr lang="en-US" sz="2000" dirty="0" err="1">
                <a:solidFill>
                  <a:srgbClr val="FF0000"/>
                </a:solidFill>
              </a:rPr>
              <a:t>interp</a:t>
            </a:r>
            <a:r>
              <a:rPr lang="en-US" sz="2000" dirty="0"/>
              <a:t> before starting to edit a different property otherwise the changes will not be stored.</a:t>
            </a:r>
          </a:p>
          <a:p>
            <a:pPr algn="just"/>
            <a:endParaRPr lang="en-US" sz="2000" dirty="0"/>
          </a:p>
          <a:p>
            <a:pPr algn="just"/>
            <a:r>
              <a:rPr lang="en-US" sz="2000" dirty="0"/>
              <a:t>It is also a good idea to save at this point (export to the workspace and export to a </a:t>
            </a:r>
            <a:r>
              <a:rPr lang="en-US" sz="2000" dirty="0" err="1"/>
              <a:t>matfile</a:t>
            </a:r>
            <a:r>
              <a:rPr lang="en-US" sz="2000" dirty="0"/>
              <a:t>) before editing other another property. </a:t>
            </a:r>
          </a:p>
        </p:txBody>
      </p:sp>
      <p:sp>
        <p:nvSpPr>
          <p:cNvPr id="4" name="Slide Number Placeholder 3"/>
          <p:cNvSpPr>
            <a:spLocks noGrp="1"/>
          </p:cNvSpPr>
          <p:nvPr>
            <p:ph type="sldNum" sz="quarter" idx="12"/>
          </p:nvPr>
        </p:nvSpPr>
        <p:spPr/>
        <p:txBody>
          <a:bodyPr/>
          <a:lstStyle/>
          <a:p>
            <a:fld id="{687D7A59-36E2-48B9-B146-C1E59501F63F}" type="slidenum">
              <a:rPr lang="en-US" smtClean="0"/>
              <a:pPr/>
              <a:t>34</a:t>
            </a:fld>
            <a:endParaRPr lang="en-US"/>
          </a:p>
        </p:txBody>
      </p:sp>
    </p:spTree>
    <p:extLst>
      <p:ext uri="{BB962C8B-B14F-4D97-AF65-F5344CB8AC3E}">
        <p14:creationId xmlns:p14="http://schemas.microsoft.com/office/powerpoint/2010/main" val="3938212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Sedimentary features</a:t>
            </a:r>
          </a:p>
        </p:txBody>
      </p:sp>
      <p:sp>
        <p:nvSpPr>
          <p:cNvPr id="2" name="Content Placeholder 1"/>
          <p:cNvSpPr>
            <a:spLocks noGrp="1"/>
          </p:cNvSpPr>
          <p:nvPr>
            <p:ph idx="1"/>
          </p:nvPr>
        </p:nvSpPr>
        <p:spPr>
          <a:xfrm>
            <a:off x="457200" y="1013248"/>
            <a:ext cx="8229600" cy="5620149"/>
          </a:xfrm>
        </p:spPr>
        <p:txBody>
          <a:bodyPr wrap="square">
            <a:noAutofit/>
          </a:bodyPr>
          <a:lstStyle/>
          <a:p>
            <a:pPr algn="just"/>
            <a:r>
              <a:rPr lang="en-US" sz="2000" dirty="0" err="1"/>
              <a:t>Facies</a:t>
            </a:r>
            <a:r>
              <a:rPr lang="en-US" sz="2000" dirty="0"/>
              <a:t> and sedimentary features are not reproduced by running </a:t>
            </a:r>
            <a:r>
              <a:rPr lang="en-US" sz="2000" i="1" dirty="0" err="1"/>
              <a:t>Zstratplot.m</a:t>
            </a:r>
            <a:endParaRPr lang="en-US" sz="2000" i="1" dirty="0"/>
          </a:p>
          <a:p>
            <a:pPr algn="just"/>
            <a:endParaRPr lang="en-US" sz="2000" i="1" dirty="0"/>
          </a:p>
          <a:p>
            <a:pPr algn="just"/>
            <a:r>
              <a:rPr lang="en-US" sz="2000" dirty="0"/>
              <a:t>I’d suggest holding off on digitizing sedimentary features and </a:t>
            </a:r>
            <a:r>
              <a:rPr lang="en-US" sz="2000" dirty="0" err="1"/>
              <a:t>facies</a:t>
            </a:r>
            <a:r>
              <a:rPr lang="en-US" sz="2000" dirty="0"/>
              <a:t> in case the way we store this information in the </a:t>
            </a:r>
            <a:r>
              <a:rPr lang="en-US" sz="2000" dirty="0" err="1"/>
              <a:t>Matlab</a:t>
            </a:r>
            <a:r>
              <a:rPr lang="en-US" sz="2000" dirty="0"/>
              <a:t> structure changes if we have to develop our own scripts to analyze these.</a:t>
            </a:r>
          </a:p>
          <a:p>
            <a:pPr algn="just"/>
            <a:endParaRPr lang="en-US" sz="2000"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35</a:t>
            </a:fld>
            <a:endParaRPr lang="en-US"/>
          </a:p>
        </p:txBody>
      </p:sp>
      <p:pic>
        <p:nvPicPr>
          <p:cNvPr id="5" name="Picture 4" descr="Screen Shot 2015-10-11 at 2.30.00 P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0286" y="3509052"/>
            <a:ext cx="7359157" cy="3212424"/>
          </a:xfrm>
          <a:prstGeom prst="rect">
            <a:avLst/>
          </a:prstGeom>
          <a:ln>
            <a:solidFill>
              <a:schemeClr val="tx1"/>
            </a:solidFill>
          </a:ln>
        </p:spPr>
      </p:pic>
    </p:spTree>
    <p:extLst>
      <p:ext uri="{BB962C8B-B14F-4D97-AF65-F5344CB8AC3E}">
        <p14:creationId xmlns:p14="http://schemas.microsoft.com/office/powerpoint/2010/main" val="189233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Naming files &amp; folders</a:t>
            </a:r>
            <a:endParaRPr lang="en-US" b="1" dirty="0">
              <a:solidFill>
                <a:srgbClr val="FF0000"/>
              </a:solidFill>
            </a:endParaRPr>
          </a:p>
        </p:txBody>
      </p:sp>
      <p:sp>
        <p:nvSpPr>
          <p:cNvPr id="2" name="Content Placeholder 1"/>
          <p:cNvSpPr>
            <a:spLocks noGrp="1"/>
          </p:cNvSpPr>
          <p:nvPr>
            <p:ph idx="1"/>
          </p:nvPr>
        </p:nvSpPr>
        <p:spPr>
          <a:xfrm>
            <a:off x="457200" y="1013248"/>
            <a:ext cx="8229600" cy="5620149"/>
          </a:xfrm>
        </p:spPr>
        <p:txBody>
          <a:bodyPr wrap="square">
            <a:noAutofit/>
          </a:bodyPr>
          <a:lstStyle/>
          <a:p>
            <a:pPr algn="just"/>
            <a:r>
              <a:rPr lang="en-US" sz="2000" dirty="0"/>
              <a:t>For files that are used and saved, as well as the folders that they are stored in, avoid the following:</a:t>
            </a:r>
          </a:p>
          <a:p>
            <a:pPr lvl="1" algn="just"/>
            <a:r>
              <a:rPr lang="en-US" sz="2000" dirty="0">
                <a:solidFill>
                  <a:srgbClr val="FF0000"/>
                </a:solidFill>
              </a:rPr>
              <a:t>Spaces</a:t>
            </a:r>
          </a:p>
          <a:p>
            <a:pPr lvl="1" algn="just"/>
            <a:r>
              <a:rPr lang="en-US" sz="2000" dirty="0">
                <a:solidFill>
                  <a:srgbClr val="FF0000"/>
                </a:solidFill>
              </a:rPr>
              <a:t>Special characters (i.e. parentheses, commas, etc.)</a:t>
            </a:r>
          </a:p>
          <a:p>
            <a:pPr lvl="1" algn="just"/>
            <a:r>
              <a:rPr lang="en-US" sz="2000" dirty="0">
                <a:solidFill>
                  <a:srgbClr val="FF0000"/>
                </a:solidFill>
              </a:rPr>
              <a:t>Numbers at the start of the file name</a:t>
            </a:r>
          </a:p>
          <a:p>
            <a:pPr algn="just"/>
            <a:endParaRPr lang="en-US" sz="2000" dirty="0"/>
          </a:p>
          <a:p>
            <a:pPr algn="just"/>
            <a:r>
              <a:rPr lang="en-US" sz="2000" dirty="0"/>
              <a:t>This commonly prevents use of the export </a:t>
            </a:r>
            <a:r>
              <a:rPr lang="en-US" sz="2000" dirty="0" err="1"/>
              <a:t>matfile</a:t>
            </a:r>
            <a:r>
              <a:rPr lang="en-US" sz="2000" dirty="0"/>
              <a:t> function required to save work in the digitizer.</a:t>
            </a:r>
          </a:p>
        </p:txBody>
      </p:sp>
      <p:sp>
        <p:nvSpPr>
          <p:cNvPr id="4" name="Slide Number Placeholder 3"/>
          <p:cNvSpPr>
            <a:spLocks noGrp="1"/>
          </p:cNvSpPr>
          <p:nvPr>
            <p:ph type="sldNum" sz="quarter" idx="12"/>
          </p:nvPr>
        </p:nvSpPr>
        <p:spPr/>
        <p:txBody>
          <a:bodyPr/>
          <a:lstStyle/>
          <a:p>
            <a:fld id="{687D7A59-36E2-48B9-B146-C1E59501F63F}" type="slidenum">
              <a:rPr lang="en-US" smtClean="0"/>
              <a:pPr/>
              <a:t>4</a:t>
            </a:fld>
            <a:endParaRPr lang="en-US"/>
          </a:p>
        </p:txBody>
      </p:sp>
    </p:spTree>
    <p:extLst>
      <p:ext uri="{BB962C8B-B14F-4D97-AF65-F5344CB8AC3E}">
        <p14:creationId xmlns:p14="http://schemas.microsoft.com/office/powerpoint/2010/main" val="1275167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74638"/>
            <a:ext cx="9144000" cy="522450"/>
          </a:xfrm>
        </p:spPr>
        <p:txBody>
          <a:bodyPr>
            <a:normAutofit fontScale="90000"/>
          </a:bodyPr>
          <a:lstStyle/>
          <a:p>
            <a:r>
              <a:rPr lang="en-US" dirty="0"/>
              <a:t>Prepare your section</a:t>
            </a:r>
          </a:p>
        </p:txBody>
      </p:sp>
      <p:sp>
        <p:nvSpPr>
          <p:cNvPr id="2" name="Content Placeholder 1"/>
          <p:cNvSpPr>
            <a:spLocks noGrp="1"/>
          </p:cNvSpPr>
          <p:nvPr>
            <p:ph idx="1"/>
          </p:nvPr>
        </p:nvSpPr>
        <p:spPr>
          <a:xfrm>
            <a:off x="457200" y="1013248"/>
            <a:ext cx="8229600" cy="5620149"/>
          </a:xfrm>
        </p:spPr>
        <p:txBody>
          <a:bodyPr wrap="square">
            <a:noAutofit/>
          </a:bodyPr>
          <a:lstStyle/>
          <a:p>
            <a:pPr marL="0" indent="0" algn="just">
              <a:buNone/>
            </a:pPr>
            <a:r>
              <a:rPr lang="en-US" sz="2000" b="1" dirty="0"/>
              <a:t>Grain-size scale </a:t>
            </a:r>
          </a:p>
          <a:p>
            <a:pPr marL="0" indent="0" algn="just">
              <a:buNone/>
            </a:pPr>
            <a:endParaRPr lang="en-US" sz="2000" dirty="0"/>
          </a:p>
          <a:p>
            <a:pPr algn="just">
              <a:buFontTx/>
              <a:buChar char="•"/>
            </a:pPr>
            <a:r>
              <a:rPr lang="en-US" sz="2000" dirty="0"/>
              <a:t>Ensure the grain-size scale covers the full grain size range of your section (i.e. don’t stop at coarse sand if you have granules and pebbles). </a:t>
            </a:r>
          </a:p>
          <a:p>
            <a:pPr algn="just">
              <a:buFontTx/>
              <a:buChar char="•"/>
            </a:pPr>
            <a:endParaRPr lang="en-US" sz="2000" dirty="0"/>
          </a:p>
          <a:p>
            <a:pPr algn="just">
              <a:buFontTx/>
              <a:buChar char="•"/>
            </a:pPr>
            <a:r>
              <a:rPr lang="en-US" sz="2000" dirty="0"/>
              <a:t>The full scale is required to set up the horizontal scale in the digitizer.</a:t>
            </a:r>
          </a:p>
          <a:p>
            <a:pPr algn="just">
              <a:buFontTx/>
              <a:buChar char="•"/>
            </a:pPr>
            <a:endParaRPr lang="en-US" sz="2000" dirty="0"/>
          </a:p>
          <a:p>
            <a:pPr algn="just">
              <a:buFontTx/>
              <a:buChar char="•"/>
            </a:pPr>
            <a:r>
              <a:rPr lang="en-US" sz="2000" dirty="0"/>
              <a:t>It is easier to add a broad grain size scale to all logs rather than checking individual logs for their coarsest grain size. </a:t>
            </a:r>
          </a:p>
          <a:p>
            <a:pPr algn="just">
              <a:buFontTx/>
              <a:buChar char="•"/>
            </a:pPr>
            <a:endParaRPr lang="en-US" sz="2000" dirty="0"/>
          </a:p>
          <a:p>
            <a:pPr algn="just">
              <a:buFontTx/>
              <a:buChar char="•"/>
            </a:pPr>
            <a:r>
              <a:rPr lang="en-US" sz="2000" dirty="0"/>
              <a:t>Note that the digitizer only goes up to pebble grade.</a:t>
            </a:r>
          </a:p>
          <a:p>
            <a:pPr marL="0" indent="0" algn="just">
              <a:buNone/>
            </a:pPr>
            <a:endParaRPr lang="en-US" sz="2000" dirty="0"/>
          </a:p>
          <a:p>
            <a:pPr marL="457200" lvl="1" indent="0" algn="just">
              <a:buNone/>
            </a:pPr>
            <a:r>
              <a:rPr lang="en-US" sz="2000" dirty="0"/>
              <a:t>.</a:t>
            </a:r>
          </a:p>
        </p:txBody>
      </p:sp>
      <p:sp>
        <p:nvSpPr>
          <p:cNvPr id="4" name="Slide Number Placeholder 3"/>
          <p:cNvSpPr>
            <a:spLocks noGrp="1"/>
          </p:cNvSpPr>
          <p:nvPr>
            <p:ph type="sldNum" sz="quarter" idx="12"/>
          </p:nvPr>
        </p:nvSpPr>
        <p:spPr/>
        <p:txBody>
          <a:bodyPr/>
          <a:lstStyle/>
          <a:p>
            <a:fld id="{687D7A59-36E2-48B9-B146-C1E59501F63F}" type="slidenum">
              <a:rPr lang="en-US" smtClean="0"/>
              <a:pPr/>
              <a:t>5</a:t>
            </a:fld>
            <a:endParaRPr lang="en-US"/>
          </a:p>
        </p:txBody>
      </p:sp>
    </p:spTree>
    <p:extLst>
      <p:ext uri="{BB962C8B-B14F-4D97-AF65-F5344CB8AC3E}">
        <p14:creationId xmlns:p14="http://schemas.microsoft.com/office/powerpoint/2010/main" val="3068061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Export the section as a .tiff file</a:t>
            </a:r>
          </a:p>
        </p:txBody>
      </p:sp>
      <p:sp>
        <p:nvSpPr>
          <p:cNvPr id="2" name="Content Placeholder 1"/>
          <p:cNvSpPr>
            <a:spLocks noGrp="1"/>
          </p:cNvSpPr>
          <p:nvPr>
            <p:ph idx="1"/>
          </p:nvPr>
        </p:nvSpPr>
        <p:spPr>
          <a:xfrm>
            <a:off x="457200" y="1013248"/>
            <a:ext cx="8229600" cy="5620149"/>
          </a:xfrm>
        </p:spPr>
        <p:txBody>
          <a:bodyPr wrap="square">
            <a:noAutofit/>
          </a:bodyPr>
          <a:lstStyle/>
          <a:p>
            <a:pPr marL="0" indent="0" algn="just">
              <a:buNone/>
            </a:pPr>
            <a:r>
              <a:rPr lang="en-US" sz="2000" b="1" dirty="0"/>
              <a:t>Features</a:t>
            </a:r>
            <a:endParaRPr lang="en-US" sz="2000" dirty="0"/>
          </a:p>
          <a:p>
            <a:pPr algn="just"/>
            <a:r>
              <a:rPr lang="en-US" sz="2000" dirty="0"/>
              <a:t>Keep it simple.  Have the grain size profile, bed boundaries, color (sand vs. shale) and sedimentary structures. </a:t>
            </a:r>
          </a:p>
          <a:p>
            <a:pPr algn="just"/>
            <a:r>
              <a:rPr lang="en-US" sz="2000" dirty="0"/>
              <a:t>Don’t include the original field scan – it’ll make it harder to resolve closely spaced and/or thin beds and features. </a:t>
            </a:r>
          </a:p>
          <a:p>
            <a:pPr algn="just"/>
            <a:r>
              <a:rPr lang="en-US" sz="2000" dirty="0"/>
              <a:t>Consider reducing the stroke thickness of lines to improve accuracy. </a:t>
            </a:r>
          </a:p>
          <a:p>
            <a:pPr marL="0" indent="0" algn="just">
              <a:buNone/>
            </a:pPr>
            <a:endParaRPr lang="en-US" sz="2000" b="1" dirty="0"/>
          </a:p>
          <a:p>
            <a:pPr marL="0" indent="0" algn="just">
              <a:buNone/>
            </a:pPr>
            <a:r>
              <a:rPr lang="en-US" sz="2000" b="1" dirty="0"/>
              <a:t>Color</a:t>
            </a:r>
            <a:endParaRPr lang="en-US" sz="2000" dirty="0"/>
          </a:p>
          <a:p>
            <a:pPr algn="just"/>
            <a:r>
              <a:rPr lang="en-US" sz="2000" dirty="0"/>
              <a:t>When exporting the .tiff file select the RGB color mode, </a:t>
            </a:r>
            <a:r>
              <a:rPr lang="en-US" sz="2000" dirty="0">
                <a:solidFill>
                  <a:srgbClr val="FF0000"/>
                </a:solidFill>
              </a:rPr>
              <a:t>not CMYK.</a:t>
            </a:r>
          </a:p>
        </p:txBody>
      </p:sp>
      <p:sp>
        <p:nvSpPr>
          <p:cNvPr id="4" name="Slide Number Placeholder 3"/>
          <p:cNvSpPr>
            <a:spLocks noGrp="1"/>
          </p:cNvSpPr>
          <p:nvPr>
            <p:ph type="sldNum" sz="quarter" idx="12"/>
          </p:nvPr>
        </p:nvSpPr>
        <p:spPr/>
        <p:txBody>
          <a:bodyPr/>
          <a:lstStyle/>
          <a:p>
            <a:fld id="{687D7A59-36E2-48B9-B146-C1E59501F63F}" type="slidenum">
              <a:rPr lang="en-US" smtClean="0"/>
              <a:pPr/>
              <a:t>6</a:t>
            </a:fld>
            <a:endParaRPr lang="en-US"/>
          </a:p>
        </p:txBody>
      </p:sp>
    </p:spTree>
    <p:extLst>
      <p:ext uri="{BB962C8B-B14F-4D97-AF65-F5344CB8AC3E}">
        <p14:creationId xmlns:p14="http://schemas.microsoft.com/office/powerpoint/2010/main" val="2982649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Load the digitizer </a:t>
            </a:r>
          </a:p>
        </p:txBody>
      </p:sp>
      <p:sp>
        <p:nvSpPr>
          <p:cNvPr id="2" name="Content Placeholder 1"/>
          <p:cNvSpPr>
            <a:spLocks noGrp="1"/>
          </p:cNvSpPr>
          <p:nvPr>
            <p:ph idx="1"/>
          </p:nvPr>
        </p:nvSpPr>
        <p:spPr>
          <a:xfrm>
            <a:off x="457200" y="1013248"/>
            <a:ext cx="8229600" cy="5620149"/>
          </a:xfrm>
        </p:spPr>
        <p:txBody>
          <a:bodyPr wrap="square">
            <a:noAutofit/>
          </a:bodyPr>
          <a:lstStyle/>
          <a:p>
            <a:pPr algn="just"/>
            <a:r>
              <a:rPr lang="en-US" sz="2000" dirty="0"/>
              <a:t>Open </a:t>
            </a:r>
            <a:r>
              <a:rPr lang="en-US" sz="2000" dirty="0" err="1"/>
              <a:t>Matlab</a:t>
            </a:r>
            <a:endParaRPr lang="en-US" sz="2000" dirty="0"/>
          </a:p>
          <a:p>
            <a:pPr algn="just"/>
            <a:r>
              <a:rPr lang="en-US" sz="2000" dirty="0"/>
              <a:t>Navigate to the folder containing the </a:t>
            </a:r>
            <a:r>
              <a:rPr lang="en-US" sz="2000" i="1" dirty="0"/>
              <a:t>CoreProcessing_v1.m</a:t>
            </a:r>
            <a:r>
              <a:rPr lang="en-US" sz="2000" dirty="0"/>
              <a:t> file so that it appears in the current folder window.</a:t>
            </a:r>
          </a:p>
        </p:txBody>
      </p:sp>
      <p:pic>
        <p:nvPicPr>
          <p:cNvPr id="8" name="Picture 7" descr="Screen Shot 2015-10-08 at 2.37.22 P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11129" y="2472792"/>
            <a:ext cx="6492959" cy="4242131"/>
          </a:xfrm>
          <a:prstGeom prst="rect">
            <a:avLst/>
          </a:prstGeom>
        </p:spPr>
      </p:pic>
      <p:sp>
        <p:nvSpPr>
          <p:cNvPr id="17" name="TextBox 16"/>
          <p:cNvSpPr txBox="1"/>
          <p:nvPr/>
        </p:nvSpPr>
        <p:spPr>
          <a:xfrm>
            <a:off x="3815021" y="2103460"/>
            <a:ext cx="2237361" cy="369332"/>
          </a:xfrm>
          <a:prstGeom prst="rect">
            <a:avLst/>
          </a:prstGeom>
          <a:noFill/>
        </p:spPr>
        <p:txBody>
          <a:bodyPr wrap="none" rtlCol="0">
            <a:spAutoFit/>
          </a:bodyPr>
          <a:lstStyle/>
          <a:p>
            <a:pPr algn="ctr"/>
            <a:r>
              <a:rPr lang="en-US" dirty="0" err="1"/>
              <a:t>Matlab</a:t>
            </a:r>
            <a:r>
              <a:rPr lang="en-US" dirty="0"/>
              <a:t> main window:</a:t>
            </a:r>
          </a:p>
        </p:txBody>
      </p:sp>
      <p:grpSp>
        <p:nvGrpSpPr>
          <p:cNvPr id="29" name="Group 28"/>
          <p:cNvGrpSpPr/>
          <p:nvPr/>
        </p:nvGrpSpPr>
        <p:grpSpPr>
          <a:xfrm>
            <a:off x="307336" y="2103460"/>
            <a:ext cx="6857156" cy="4254283"/>
            <a:chOff x="863024" y="2103460"/>
            <a:chExt cx="6857156" cy="4254283"/>
          </a:xfrm>
        </p:grpSpPr>
        <p:sp>
          <p:nvSpPr>
            <p:cNvPr id="30" name="TextBox 29"/>
            <p:cNvSpPr txBox="1"/>
            <p:nvPr/>
          </p:nvSpPr>
          <p:spPr>
            <a:xfrm>
              <a:off x="4370709" y="2103460"/>
              <a:ext cx="2237361" cy="369332"/>
            </a:xfrm>
            <a:prstGeom prst="rect">
              <a:avLst/>
            </a:prstGeom>
            <a:noFill/>
          </p:spPr>
          <p:txBody>
            <a:bodyPr wrap="none" rtlCol="0">
              <a:spAutoFit/>
            </a:bodyPr>
            <a:lstStyle/>
            <a:p>
              <a:pPr algn="ctr"/>
              <a:r>
                <a:rPr lang="en-US" dirty="0" err="1"/>
                <a:t>Matlab</a:t>
              </a:r>
              <a:r>
                <a:rPr lang="en-US" dirty="0"/>
                <a:t> main window:</a:t>
              </a:r>
            </a:p>
          </p:txBody>
        </p:sp>
        <p:grpSp>
          <p:nvGrpSpPr>
            <p:cNvPr id="31" name="Group 30"/>
            <p:cNvGrpSpPr/>
            <p:nvPr/>
          </p:nvGrpSpPr>
          <p:grpSpPr>
            <a:xfrm>
              <a:off x="863024" y="2934429"/>
              <a:ext cx="6857156" cy="3423314"/>
              <a:chOff x="863024" y="2934429"/>
              <a:chExt cx="6857156" cy="3423314"/>
            </a:xfrm>
          </p:grpSpPr>
          <p:sp>
            <p:nvSpPr>
              <p:cNvPr id="32" name="TextBox 31"/>
              <p:cNvSpPr txBox="1"/>
              <p:nvPr/>
            </p:nvSpPr>
            <p:spPr>
              <a:xfrm>
                <a:off x="863024" y="2934429"/>
                <a:ext cx="1264101" cy="646331"/>
              </a:xfrm>
              <a:prstGeom prst="rect">
                <a:avLst/>
              </a:prstGeom>
              <a:noFill/>
            </p:spPr>
            <p:txBody>
              <a:bodyPr wrap="none" rtlCol="0">
                <a:spAutoFit/>
              </a:bodyPr>
              <a:lstStyle/>
              <a:p>
                <a:pPr algn="ctr"/>
                <a:r>
                  <a:rPr lang="en-US" dirty="0"/>
                  <a:t>Navigate to </a:t>
                </a:r>
              </a:p>
              <a:p>
                <a:pPr algn="ctr"/>
                <a:r>
                  <a:rPr lang="en-US" dirty="0"/>
                  <a:t>directory</a:t>
                </a:r>
              </a:p>
            </p:txBody>
          </p:sp>
          <p:cxnSp>
            <p:nvCxnSpPr>
              <p:cNvPr id="33" name="Straight Arrow Connector 32"/>
              <p:cNvCxnSpPr/>
              <p:nvPr/>
            </p:nvCxnSpPr>
            <p:spPr>
              <a:xfrm>
                <a:off x="1999722" y="3336963"/>
                <a:ext cx="786622"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2374420" y="3913022"/>
                <a:ext cx="5345760" cy="2444721"/>
                <a:chOff x="4489321" y="2133041"/>
                <a:chExt cx="3802258" cy="1663412"/>
              </a:xfrm>
            </p:grpSpPr>
            <p:sp>
              <p:nvSpPr>
                <p:cNvPr id="37" name="TextBox 36"/>
                <p:cNvSpPr txBox="1"/>
                <p:nvPr/>
              </p:nvSpPr>
              <p:spPr>
                <a:xfrm>
                  <a:off x="4489321" y="3356683"/>
                  <a:ext cx="876103" cy="439770"/>
                </a:xfrm>
                <a:prstGeom prst="rect">
                  <a:avLst/>
                </a:prstGeom>
                <a:noFill/>
              </p:spPr>
              <p:txBody>
                <a:bodyPr wrap="none" rtlCol="0">
                  <a:spAutoFit/>
                </a:bodyPr>
                <a:lstStyle/>
                <a:p>
                  <a:pPr algn="ctr"/>
                  <a:r>
                    <a:rPr lang="en-US" dirty="0"/>
                    <a:t>Workspace</a:t>
                  </a:r>
                </a:p>
                <a:p>
                  <a:pPr algn="ctr"/>
                  <a:r>
                    <a:rPr lang="en-US" dirty="0"/>
                    <a:t>window</a:t>
                  </a:r>
                </a:p>
              </p:txBody>
            </p:sp>
            <p:sp>
              <p:nvSpPr>
                <p:cNvPr id="38" name="TextBox 37"/>
                <p:cNvSpPr txBox="1"/>
                <p:nvPr/>
              </p:nvSpPr>
              <p:spPr>
                <a:xfrm>
                  <a:off x="4595944" y="2133041"/>
                  <a:ext cx="662858" cy="628243"/>
                </a:xfrm>
                <a:prstGeom prst="rect">
                  <a:avLst/>
                </a:prstGeom>
                <a:noFill/>
              </p:spPr>
              <p:txBody>
                <a:bodyPr wrap="none" rtlCol="0">
                  <a:spAutoFit/>
                </a:bodyPr>
                <a:lstStyle/>
                <a:p>
                  <a:pPr algn="ctr"/>
                  <a:r>
                    <a:rPr lang="en-US" dirty="0"/>
                    <a:t>Current </a:t>
                  </a:r>
                </a:p>
                <a:p>
                  <a:pPr algn="ctr"/>
                  <a:r>
                    <a:rPr lang="en-US" dirty="0"/>
                    <a:t>folder</a:t>
                  </a:r>
                </a:p>
                <a:p>
                  <a:pPr algn="ctr"/>
                  <a:r>
                    <a:rPr lang="en-US" dirty="0"/>
                    <a:t>window</a:t>
                  </a:r>
                </a:p>
              </p:txBody>
            </p:sp>
            <p:sp>
              <p:nvSpPr>
                <p:cNvPr id="39" name="TextBox 38"/>
                <p:cNvSpPr txBox="1"/>
                <p:nvPr/>
              </p:nvSpPr>
              <p:spPr>
                <a:xfrm>
                  <a:off x="6340729" y="2576618"/>
                  <a:ext cx="1950850" cy="369332"/>
                </a:xfrm>
                <a:prstGeom prst="rect">
                  <a:avLst/>
                </a:prstGeom>
                <a:noFill/>
              </p:spPr>
              <p:txBody>
                <a:bodyPr wrap="none" rtlCol="0">
                  <a:spAutoFit/>
                </a:bodyPr>
                <a:lstStyle/>
                <a:p>
                  <a:r>
                    <a:rPr lang="en-US" dirty="0"/>
                    <a:t>Command window</a:t>
                  </a:r>
                </a:p>
              </p:txBody>
            </p:sp>
          </p:grpSp>
        </p:grpSp>
      </p:grpSp>
      <p:sp>
        <p:nvSpPr>
          <p:cNvPr id="41" name="TextBox 40"/>
          <p:cNvSpPr txBox="1"/>
          <p:nvPr/>
        </p:nvSpPr>
        <p:spPr>
          <a:xfrm>
            <a:off x="7525982" y="1580667"/>
            <a:ext cx="184666" cy="369332"/>
          </a:xfrm>
          <a:prstGeom prst="rect">
            <a:avLst/>
          </a:prstGeom>
          <a:noFill/>
        </p:spPr>
        <p:txBody>
          <a:bodyPr wrap="none" rtlCol="0">
            <a:spAutoFit/>
          </a:bodyPr>
          <a:lstStyle/>
          <a:p>
            <a:endParaRPr lang="en-US"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7</a:t>
            </a:fld>
            <a:endParaRPr lang="en-US"/>
          </a:p>
        </p:txBody>
      </p:sp>
    </p:spTree>
    <p:extLst>
      <p:ext uri="{BB962C8B-B14F-4D97-AF65-F5344CB8AC3E}">
        <p14:creationId xmlns:p14="http://schemas.microsoft.com/office/powerpoint/2010/main" val="3418559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5-10-08 at 2.49.51 P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11129" y="2619186"/>
            <a:ext cx="6492959" cy="4095736"/>
          </a:xfrm>
          <a:prstGeom prst="rect">
            <a:avLst/>
          </a:prstGeom>
        </p:spPr>
      </p:pic>
      <p:sp>
        <p:nvSpPr>
          <p:cNvPr id="3" name="Title 2"/>
          <p:cNvSpPr>
            <a:spLocks noGrp="1"/>
          </p:cNvSpPr>
          <p:nvPr>
            <p:ph type="title"/>
          </p:nvPr>
        </p:nvSpPr>
        <p:spPr>
          <a:xfrm>
            <a:off x="457200" y="274638"/>
            <a:ext cx="8229600" cy="522450"/>
          </a:xfrm>
        </p:spPr>
        <p:txBody>
          <a:bodyPr>
            <a:normAutofit fontScale="90000"/>
          </a:bodyPr>
          <a:lstStyle/>
          <a:p>
            <a:r>
              <a:rPr lang="en-US" dirty="0"/>
              <a:t>Load the digitizer </a:t>
            </a:r>
          </a:p>
        </p:txBody>
      </p:sp>
      <p:sp>
        <p:nvSpPr>
          <p:cNvPr id="2" name="Content Placeholder 1"/>
          <p:cNvSpPr>
            <a:spLocks noGrp="1"/>
          </p:cNvSpPr>
          <p:nvPr>
            <p:ph idx="1"/>
          </p:nvPr>
        </p:nvSpPr>
        <p:spPr>
          <a:xfrm>
            <a:off x="457200" y="1013248"/>
            <a:ext cx="8229600" cy="5620149"/>
          </a:xfrm>
        </p:spPr>
        <p:txBody>
          <a:bodyPr wrap="square">
            <a:noAutofit/>
          </a:bodyPr>
          <a:lstStyle/>
          <a:p>
            <a:pPr algn="just"/>
            <a:r>
              <a:rPr lang="en-US" sz="2000" dirty="0"/>
              <a:t>Double click </a:t>
            </a:r>
            <a:r>
              <a:rPr lang="en-US" sz="2000" i="1" dirty="0"/>
              <a:t>CoreProcessing_v1.m </a:t>
            </a:r>
            <a:r>
              <a:rPr lang="en-US" sz="2000" dirty="0"/>
              <a:t>in the current folder window (this loads the editor window and the script for the digitizer).</a:t>
            </a:r>
          </a:p>
          <a:p>
            <a:pPr marL="0" indent="0" algn="just">
              <a:buNone/>
            </a:pPr>
            <a:endParaRPr lang="en-US" sz="2000" dirty="0"/>
          </a:p>
          <a:p>
            <a:pPr algn="just"/>
            <a:r>
              <a:rPr lang="en-US" sz="2000" dirty="0"/>
              <a:t>On the editor tab – click run to launch the digitizer window.</a:t>
            </a:r>
          </a:p>
          <a:p>
            <a:pPr marL="0" indent="0" algn="just">
              <a:buNone/>
            </a:pPr>
            <a:endParaRPr lang="en-US" sz="2000" dirty="0"/>
          </a:p>
        </p:txBody>
      </p:sp>
      <p:sp>
        <p:nvSpPr>
          <p:cNvPr id="18" name="TextBox 17"/>
          <p:cNvSpPr txBox="1"/>
          <p:nvPr/>
        </p:nvSpPr>
        <p:spPr>
          <a:xfrm>
            <a:off x="4879393" y="4354317"/>
            <a:ext cx="1483343" cy="369332"/>
          </a:xfrm>
          <a:prstGeom prst="rect">
            <a:avLst/>
          </a:prstGeom>
          <a:noFill/>
        </p:spPr>
        <p:txBody>
          <a:bodyPr wrap="none" rtlCol="0">
            <a:spAutoFit/>
          </a:bodyPr>
          <a:lstStyle/>
          <a:p>
            <a:r>
              <a:rPr lang="en-US" dirty="0"/>
              <a:t>Editor window</a:t>
            </a:r>
          </a:p>
        </p:txBody>
      </p:sp>
      <p:cxnSp>
        <p:nvCxnSpPr>
          <p:cNvPr id="19" name="Straight Arrow Connector 18"/>
          <p:cNvCxnSpPr/>
          <p:nvPr/>
        </p:nvCxnSpPr>
        <p:spPr>
          <a:xfrm>
            <a:off x="3492879" y="2420762"/>
            <a:ext cx="734298" cy="69448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687D7A59-36E2-48B9-B146-C1E59501F63F}" type="slidenum">
              <a:rPr lang="en-US" smtClean="0"/>
              <a:pPr/>
              <a:t>8</a:t>
            </a:fld>
            <a:endParaRPr lang="en-US"/>
          </a:p>
        </p:txBody>
      </p:sp>
      <p:sp>
        <p:nvSpPr>
          <p:cNvPr id="13" name="TextBox 12"/>
          <p:cNvSpPr txBox="1"/>
          <p:nvPr/>
        </p:nvSpPr>
        <p:spPr>
          <a:xfrm>
            <a:off x="1968638" y="3913022"/>
            <a:ext cx="931941" cy="923330"/>
          </a:xfrm>
          <a:prstGeom prst="rect">
            <a:avLst/>
          </a:prstGeom>
          <a:noFill/>
        </p:spPr>
        <p:txBody>
          <a:bodyPr wrap="none" rtlCol="0">
            <a:spAutoFit/>
          </a:bodyPr>
          <a:lstStyle/>
          <a:p>
            <a:pPr algn="ctr"/>
            <a:r>
              <a:rPr lang="en-US" dirty="0"/>
              <a:t>Current </a:t>
            </a:r>
          </a:p>
          <a:p>
            <a:pPr algn="ctr"/>
            <a:r>
              <a:rPr lang="en-US" dirty="0"/>
              <a:t>folder</a:t>
            </a:r>
          </a:p>
          <a:p>
            <a:pPr algn="ctr"/>
            <a:r>
              <a:rPr lang="en-US" dirty="0"/>
              <a:t>window</a:t>
            </a:r>
          </a:p>
        </p:txBody>
      </p:sp>
    </p:spTree>
    <p:extLst>
      <p:ext uri="{BB962C8B-B14F-4D97-AF65-F5344CB8AC3E}">
        <p14:creationId xmlns:p14="http://schemas.microsoft.com/office/powerpoint/2010/main" val="1455564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22450"/>
          </a:xfrm>
        </p:spPr>
        <p:txBody>
          <a:bodyPr>
            <a:normAutofit fontScale="90000"/>
          </a:bodyPr>
          <a:lstStyle/>
          <a:p>
            <a:r>
              <a:rPr lang="en-US" dirty="0"/>
              <a:t>Load the digitizer </a:t>
            </a:r>
          </a:p>
        </p:txBody>
      </p:sp>
      <p:sp>
        <p:nvSpPr>
          <p:cNvPr id="2" name="Content Placeholder 1"/>
          <p:cNvSpPr>
            <a:spLocks noGrp="1"/>
          </p:cNvSpPr>
          <p:nvPr>
            <p:ph idx="1"/>
          </p:nvPr>
        </p:nvSpPr>
        <p:spPr>
          <a:xfrm>
            <a:off x="457200" y="1013248"/>
            <a:ext cx="8229600" cy="5620149"/>
          </a:xfrm>
        </p:spPr>
        <p:txBody>
          <a:bodyPr wrap="square">
            <a:noAutofit/>
          </a:bodyPr>
          <a:lstStyle/>
          <a:p>
            <a:pPr algn="just"/>
            <a:r>
              <a:rPr lang="en-US" sz="2000" dirty="0">
                <a:solidFill>
                  <a:srgbClr val="FF0000"/>
                </a:solidFill>
              </a:rPr>
              <a:t>Expand the digitizer window to fit your screen</a:t>
            </a:r>
            <a:r>
              <a:rPr lang="en-US" sz="2000" dirty="0"/>
              <a:t> or you will run into issues when using the zoom tool later.</a:t>
            </a:r>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p:txBody>
      </p:sp>
      <p:pic>
        <p:nvPicPr>
          <p:cNvPr id="8" name="Picture 7" descr="Screen Shot 2015-10-08 at 2.53.30 PM.tif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75596" y="1956952"/>
            <a:ext cx="4053491" cy="2770253"/>
          </a:xfrm>
          <a:prstGeom prst="rect">
            <a:avLst/>
          </a:prstGeom>
        </p:spPr>
      </p:pic>
      <p:pic>
        <p:nvPicPr>
          <p:cNvPr id="21" name="Picture 20" descr="Screen Shot 2015-10-08 at 2.53.42 PM.tif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96645" y="1965189"/>
            <a:ext cx="3999445" cy="2760704"/>
          </a:xfrm>
          <a:prstGeom prst="rect">
            <a:avLst/>
          </a:prstGeom>
        </p:spPr>
      </p:pic>
      <p:cxnSp>
        <p:nvCxnSpPr>
          <p:cNvPr id="22" name="Straight Arrow Connector 21"/>
          <p:cNvCxnSpPr/>
          <p:nvPr/>
        </p:nvCxnSpPr>
        <p:spPr>
          <a:xfrm>
            <a:off x="2393510" y="3323148"/>
            <a:ext cx="201129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125586" y="2999982"/>
            <a:ext cx="984126" cy="646331"/>
          </a:xfrm>
          <a:prstGeom prst="rect">
            <a:avLst/>
          </a:prstGeom>
          <a:noFill/>
        </p:spPr>
        <p:txBody>
          <a:bodyPr wrap="none" rtlCol="0">
            <a:spAutoFit/>
          </a:bodyPr>
          <a:lstStyle/>
          <a:p>
            <a:pPr algn="ctr"/>
            <a:r>
              <a:rPr lang="en-US" dirty="0"/>
              <a:t>Digitizer</a:t>
            </a:r>
          </a:p>
          <a:p>
            <a:pPr algn="ctr"/>
            <a:r>
              <a:rPr lang="en-US" dirty="0"/>
              <a:t> window</a:t>
            </a:r>
          </a:p>
        </p:txBody>
      </p:sp>
      <p:sp>
        <p:nvSpPr>
          <p:cNvPr id="4" name="Slide Number Placeholder 3"/>
          <p:cNvSpPr>
            <a:spLocks noGrp="1"/>
          </p:cNvSpPr>
          <p:nvPr>
            <p:ph type="sldNum" sz="quarter" idx="12"/>
          </p:nvPr>
        </p:nvSpPr>
        <p:spPr/>
        <p:txBody>
          <a:bodyPr/>
          <a:lstStyle/>
          <a:p>
            <a:fld id="{687D7A59-36E2-48B9-B146-C1E59501F63F}" type="slidenum">
              <a:rPr lang="en-US" smtClean="0"/>
              <a:pPr/>
              <a:t>9</a:t>
            </a:fld>
            <a:endParaRPr lang="en-US"/>
          </a:p>
        </p:txBody>
      </p:sp>
    </p:spTree>
    <p:extLst>
      <p:ext uri="{BB962C8B-B14F-4D97-AF65-F5344CB8AC3E}">
        <p14:creationId xmlns:p14="http://schemas.microsoft.com/office/powerpoint/2010/main" val="27127340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7560</TotalTime>
  <Words>2587</Words>
  <Application>Microsoft Macintosh PowerPoint</Application>
  <PresentationFormat>On-screen Show (4:3)</PresentationFormat>
  <Paragraphs>328</Paragraphs>
  <Slides>35</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Digitizing measured section using  StratCoreProcessor.m in Matlab R2014b (other versions not tested)</vt:lpstr>
      <vt:lpstr>Introduction</vt:lpstr>
      <vt:lpstr>Introduction</vt:lpstr>
      <vt:lpstr>Naming files &amp; folders</vt:lpstr>
      <vt:lpstr>Prepare your section</vt:lpstr>
      <vt:lpstr>Export the section as a .tiff file</vt:lpstr>
      <vt:lpstr>Load the digitizer </vt:lpstr>
      <vt:lpstr>Load the digitizer </vt:lpstr>
      <vt:lpstr>Load the digitizer </vt:lpstr>
      <vt:lpstr>Load the section</vt:lpstr>
      <vt:lpstr>Load the section</vt:lpstr>
      <vt:lpstr>Zoom &amp; pan tools</vt:lpstr>
      <vt:lpstr>Set the vertical scale</vt:lpstr>
      <vt:lpstr>Set the grain size scale</vt:lpstr>
      <vt:lpstr>Warning</vt:lpstr>
      <vt:lpstr>Bed top points</vt:lpstr>
      <vt:lpstr>Bed top points</vt:lpstr>
      <vt:lpstr>Bed top points</vt:lpstr>
      <vt:lpstr>Bed profile points</vt:lpstr>
      <vt:lpstr>Bed profile points</vt:lpstr>
      <vt:lpstr>Bed profile points</vt:lpstr>
      <vt:lpstr>Insert covered intervals</vt:lpstr>
      <vt:lpstr>Saving</vt:lpstr>
      <vt:lpstr>Saving</vt:lpstr>
      <vt:lpstr>Saving</vt:lpstr>
      <vt:lpstr>Load saved files</vt:lpstr>
      <vt:lpstr>Accuracy</vt:lpstr>
      <vt:lpstr>Accuracy</vt:lpstr>
      <vt:lpstr>Accuracy</vt:lpstr>
      <vt:lpstr>Accuracy</vt:lpstr>
      <vt:lpstr>QC the digitization</vt:lpstr>
      <vt:lpstr>QC the digitization</vt:lpstr>
      <vt:lpstr>QC the digitization</vt:lpstr>
      <vt:lpstr>Editing points</vt:lpstr>
      <vt:lpstr>Sedimentary features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Digitizing measured section in Matlab using  coreprocessing_v1.m</dc:title>
  <dc:creator>Sarah Southern</dc:creator>
  <cp:lastModifiedBy>Zane Jobe</cp:lastModifiedBy>
  <cp:revision>122</cp:revision>
  <dcterms:created xsi:type="dcterms:W3CDTF">2015-10-08T18:19:41Z</dcterms:created>
  <dcterms:modified xsi:type="dcterms:W3CDTF">2021-05-07T20:16:09Z</dcterms:modified>
</cp:coreProperties>
</file>